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57" r:id="rId4"/>
    <p:sldId id="260" r:id="rId5"/>
    <p:sldId id="264" r:id="rId6"/>
    <p:sldId id="267" r:id="rId7"/>
    <p:sldId id="262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1" end="9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8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DD3CF9-0988-4C45-9E64-8AA78019DB0D}" type="doc">
      <dgm:prSet loTypeId="urn:microsoft.com/office/officeart/2005/8/layout/hierarchy4" loCatId="relationship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0E22F8B-0391-4B91-9C22-52B36B5C8555}">
      <dgm:prSet/>
      <dgm:spPr/>
      <dgm:t>
        <a:bodyPr/>
        <a:lstStyle/>
        <a:p>
          <a:pPr rtl="0"/>
          <a:r>
            <a:rPr lang="ru-RU" b="1" baseline="0" dirty="0" smtClean="0"/>
            <a:t>Центр испытаний продукции создан в 1992 году на базе Федерального бюджетного учреждения «Государственный региональный центр стандартизации, метрологии и испытаний в Архангельской области и Ненецком автономном округе» (ранее Архангельский центр стандартизации, метрологии и сертификации)</a:t>
          </a:r>
          <a:endParaRPr lang="ru-RU" b="1" baseline="0" dirty="0"/>
        </a:p>
      </dgm:t>
    </dgm:pt>
    <dgm:pt modelId="{B13A7A21-1619-4320-8373-FE64147E95CE}" type="parTrans" cxnId="{D66D7DFD-0608-4ECB-88BF-297088477415}">
      <dgm:prSet/>
      <dgm:spPr/>
      <dgm:t>
        <a:bodyPr/>
        <a:lstStyle/>
        <a:p>
          <a:endParaRPr lang="ru-RU"/>
        </a:p>
      </dgm:t>
    </dgm:pt>
    <dgm:pt modelId="{04553537-A470-4594-A467-0D6F54FA1DB8}" type="sibTrans" cxnId="{D66D7DFD-0608-4ECB-88BF-297088477415}">
      <dgm:prSet/>
      <dgm:spPr/>
      <dgm:t>
        <a:bodyPr/>
        <a:lstStyle/>
        <a:p>
          <a:endParaRPr lang="ru-RU"/>
        </a:p>
      </dgm:t>
    </dgm:pt>
    <dgm:pt modelId="{DF7CD8CE-F8AE-4CF4-AE6B-F3AA596A6144}" type="pres">
      <dgm:prSet presAssocID="{43DD3CF9-0988-4C45-9E64-8AA78019DB0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D8009DB-0679-4BA9-B795-10ED9B34D543}" type="pres">
      <dgm:prSet presAssocID="{D0E22F8B-0391-4B91-9C22-52B36B5C8555}" presName="vertOne" presStyleCnt="0"/>
      <dgm:spPr/>
    </dgm:pt>
    <dgm:pt modelId="{849C6512-7147-480D-8828-54F5FC7B6716}" type="pres">
      <dgm:prSet presAssocID="{D0E22F8B-0391-4B91-9C22-52B36B5C8555}" presName="txOne" presStyleLbl="node0" presStyleIdx="0" presStyleCnt="1" custLinFactNeighborX="-3865" custLinFactNeighborY="55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3B9A76-59AF-4CE4-A966-44EE4CF53CE3}" type="pres">
      <dgm:prSet presAssocID="{D0E22F8B-0391-4B91-9C22-52B36B5C8555}" presName="horzOne" presStyleCnt="0"/>
      <dgm:spPr/>
    </dgm:pt>
  </dgm:ptLst>
  <dgm:cxnLst>
    <dgm:cxn modelId="{D66D7DFD-0608-4ECB-88BF-297088477415}" srcId="{43DD3CF9-0988-4C45-9E64-8AA78019DB0D}" destId="{D0E22F8B-0391-4B91-9C22-52B36B5C8555}" srcOrd="0" destOrd="0" parTransId="{B13A7A21-1619-4320-8373-FE64147E95CE}" sibTransId="{04553537-A470-4594-A467-0D6F54FA1DB8}"/>
    <dgm:cxn modelId="{09BECEBD-8B9F-4715-8313-ECE65D755BA2}" type="presOf" srcId="{43DD3CF9-0988-4C45-9E64-8AA78019DB0D}" destId="{DF7CD8CE-F8AE-4CF4-AE6B-F3AA596A6144}" srcOrd="0" destOrd="0" presId="urn:microsoft.com/office/officeart/2005/8/layout/hierarchy4"/>
    <dgm:cxn modelId="{658F56CD-D1C8-4B58-8BD7-EE3C8F7FDBB8}" type="presOf" srcId="{D0E22F8B-0391-4B91-9C22-52B36B5C8555}" destId="{849C6512-7147-480D-8828-54F5FC7B6716}" srcOrd="0" destOrd="0" presId="urn:microsoft.com/office/officeart/2005/8/layout/hierarchy4"/>
    <dgm:cxn modelId="{1BC804AB-0648-45ED-9E0D-532633CFB9D6}" type="presParOf" srcId="{DF7CD8CE-F8AE-4CF4-AE6B-F3AA596A6144}" destId="{0D8009DB-0679-4BA9-B795-10ED9B34D543}" srcOrd="0" destOrd="0" presId="urn:microsoft.com/office/officeart/2005/8/layout/hierarchy4"/>
    <dgm:cxn modelId="{38F91B0A-A434-4114-B210-4C12173FB1BB}" type="presParOf" srcId="{0D8009DB-0679-4BA9-B795-10ED9B34D543}" destId="{849C6512-7147-480D-8828-54F5FC7B6716}" srcOrd="0" destOrd="0" presId="urn:microsoft.com/office/officeart/2005/8/layout/hierarchy4"/>
    <dgm:cxn modelId="{A2DC31AD-342A-41D9-A212-51FF4CBA244E}" type="presParOf" srcId="{0D8009DB-0679-4BA9-B795-10ED9B34D543}" destId="{A33B9A76-59AF-4CE4-A966-44EE4CF53CE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45E4E32-CE06-48B6-A129-282BE6A5734B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F1ECC7B3-DC62-4646-ACAE-99DADDECA870}">
      <dgm:prSet/>
      <dgm:spPr/>
      <dgm:t>
        <a:bodyPr/>
        <a:lstStyle/>
        <a:p>
          <a:pPr rtl="0"/>
          <a:r>
            <a:rPr lang="ru-RU" b="1" i="0" baseline="0" dirty="0" smtClean="0"/>
            <a:t>Услуги оказываются на основании заявки и письменного договора. Договор заключается после согласования вида и объема работ с Заказчиком.</a:t>
          </a:r>
          <a:endParaRPr lang="ru-RU" dirty="0"/>
        </a:p>
      </dgm:t>
    </dgm:pt>
    <dgm:pt modelId="{02F35496-0AD8-489C-A9B3-20DA2083E512}" type="parTrans" cxnId="{F138D614-F141-4654-8113-A20B8EB99A98}">
      <dgm:prSet/>
      <dgm:spPr/>
      <dgm:t>
        <a:bodyPr/>
        <a:lstStyle/>
        <a:p>
          <a:endParaRPr lang="ru-RU"/>
        </a:p>
      </dgm:t>
    </dgm:pt>
    <dgm:pt modelId="{4BEFF477-0285-4E25-9E67-4AD775BFB801}" type="sibTrans" cxnId="{F138D614-F141-4654-8113-A20B8EB99A98}">
      <dgm:prSet/>
      <dgm:spPr/>
      <dgm:t>
        <a:bodyPr/>
        <a:lstStyle/>
        <a:p>
          <a:endParaRPr lang="ru-RU"/>
        </a:p>
      </dgm:t>
    </dgm:pt>
    <dgm:pt modelId="{E6930E60-5981-46AF-B9B5-864FEEB8A390}" type="pres">
      <dgm:prSet presAssocID="{445E4E32-CE06-48B6-A129-282BE6A573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6BF4D2-9F8A-424C-B717-B138012321E6}" type="pres">
      <dgm:prSet presAssocID="{F1ECC7B3-DC62-4646-ACAE-99DADDECA87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949BB6-6FDC-4485-8627-2AF8E1D7FCA1}" type="presOf" srcId="{445E4E32-CE06-48B6-A129-282BE6A5734B}" destId="{E6930E60-5981-46AF-B9B5-864FEEB8A390}" srcOrd="0" destOrd="0" presId="urn:microsoft.com/office/officeart/2005/8/layout/vList2"/>
    <dgm:cxn modelId="{F138D614-F141-4654-8113-A20B8EB99A98}" srcId="{445E4E32-CE06-48B6-A129-282BE6A5734B}" destId="{F1ECC7B3-DC62-4646-ACAE-99DADDECA870}" srcOrd="0" destOrd="0" parTransId="{02F35496-0AD8-489C-A9B3-20DA2083E512}" sibTransId="{4BEFF477-0285-4E25-9E67-4AD775BFB801}"/>
    <dgm:cxn modelId="{32D47BB5-FF6C-4960-A294-B4AFD63DA476}" type="presOf" srcId="{F1ECC7B3-DC62-4646-ACAE-99DADDECA870}" destId="{736BF4D2-9F8A-424C-B717-B138012321E6}" srcOrd="0" destOrd="0" presId="urn:microsoft.com/office/officeart/2005/8/layout/vList2"/>
    <dgm:cxn modelId="{CD6BD61B-E777-4C09-B862-22B14045D2F2}" type="presParOf" srcId="{E6930E60-5981-46AF-B9B5-864FEEB8A390}" destId="{736BF4D2-9F8A-424C-B717-B138012321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A360E91-853A-4F7F-ADBD-0C78C65A5E20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1D9CCEC-BB1A-4EA5-A34B-44AFD2D38EF4}">
      <dgm:prSet/>
      <dgm:spPr/>
      <dgm:t>
        <a:bodyPr/>
        <a:lstStyle/>
        <a:p>
          <a:pPr rtl="0"/>
          <a:r>
            <a:rPr lang="ru-RU" b="1" i="0" baseline="0" dirty="0" smtClean="0"/>
            <a:t>Цена услуги определяется прейскурантом ФБУ «Архангельский ЦСМ».</a:t>
          </a:r>
          <a:endParaRPr lang="ru-RU" dirty="0"/>
        </a:p>
      </dgm:t>
    </dgm:pt>
    <dgm:pt modelId="{D36167AE-CE56-48A3-AEB4-AC099610A53E}" type="parTrans" cxnId="{045FDF7A-FA67-49B3-BAE3-ADC6D9A88DB4}">
      <dgm:prSet/>
      <dgm:spPr/>
      <dgm:t>
        <a:bodyPr/>
        <a:lstStyle/>
        <a:p>
          <a:endParaRPr lang="ru-RU"/>
        </a:p>
      </dgm:t>
    </dgm:pt>
    <dgm:pt modelId="{DD7E336A-5F0E-498C-B189-D66E716A2D02}" type="sibTrans" cxnId="{045FDF7A-FA67-49B3-BAE3-ADC6D9A88DB4}">
      <dgm:prSet/>
      <dgm:spPr/>
      <dgm:t>
        <a:bodyPr/>
        <a:lstStyle/>
        <a:p>
          <a:endParaRPr lang="ru-RU"/>
        </a:p>
      </dgm:t>
    </dgm:pt>
    <dgm:pt modelId="{17064725-C420-400B-B19C-EA3D98906121}" type="pres">
      <dgm:prSet presAssocID="{3A360E91-853A-4F7F-ADBD-0C78C65A5E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02D8C3-9756-4ADA-8D40-7ED0FA1112EF}" type="pres">
      <dgm:prSet presAssocID="{41D9CCEC-BB1A-4EA5-A34B-44AFD2D38EF4}" presName="parentText" presStyleLbl="node1" presStyleIdx="0" presStyleCnt="1" custScaleY="2115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145585-677F-479D-A2E9-29BC195F3D2F}" type="presOf" srcId="{41D9CCEC-BB1A-4EA5-A34B-44AFD2D38EF4}" destId="{3A02D8C3-9756-4ADA-8D40-7ED0FA1112EF}" srcOrd="0" destOrd="0" presId="urn:microsoft.com/office/officeart/2005/8/layout/vList2"/>
    <dgm:cxn modelId="{045FDF7A-FA67-49B3-BAE3-ADC6D9A88DB4}" srcId="{3A360E91-853A-4F7F-ADBD-0C78C65A5E20}" destId="{41D9CCEC-BB1A-4EA5-A34B-44AFD2D38EF4}" srcOrd="0" destOrd="0" parTransId="{D36167AE-CE56-48A3-AEB4-AC099610A53E}" sibTransId="{DD7E336A-5F0E-498C-B189-D66E716A2D02}"/>
    <dgm:cxn modelId="{2BD4B908-13DC-4656-A7E5-2B5D213954F9}" type="presOf" srcId="{3A360E91-853A-4F7F-ADBD-0C78C65A5E20}" destId="{17064725-C420-400B-B19C-EA3D98906121}" srcOrd="0" destOrd="0" presId="urn:microsoft.com/office/officeart/2005/8/layout/vList2"/>
    <dgm:cxn modelId="{9F871E32-2FD3-4851-8659-4F43155476A6}" type="presParOf" srcId="{17064725-C420-400B-B19C-EA3D98906121}" destId="{3A02D8C3-9756-4ADA-8D40-7ED0FA1112E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13AF801-C6AB-4898-B718-BB3141C9C914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B750C1-C0E4-40A0-BAE3-4CDBB61AA880}">
      <dgm:prSet/>
      <dgm:spPr/>
      <dgm:t>
        <a:bodyPr/>
        <a:lstStyle/>
        <a:p>
          <a:pPr rtl="0"/>
          <a:r>
            <a:rPr lang="ru-RU" b="1" i="0" baseline="0" dirty="0" smtClean="0"/>
            <a:t>Срок оказания услуги зависит от ее вида, объема и метода испытаний.</a:t>
          </a:r>
          <a:endParaRPr lang="ru-RU" dirty="0"/>
        </a:p>
      </dgm:t>
    </dgm:pt>
    <dgm:pt modelId="{2874B7C9-DBA8-4F76-99DF-86A53FF967A9}" type="parTrans" cxnId="{498B7E7F-ED4A-4844-B97E-AF8099760C6A}">
      <dgm:prSet/>
      <dgm:spPr/>
      <dgm:t>
        <a:bodyPr/>
        <a:lstStyle/>
        <a:p>
          <a:endParaRPr lang="ru-RU"/>
        </a:p>
      </dgm:t>
    </dgm:pt>
    <dgm:pt modelId="{8BF673D3-E59C-47DE-8563-230EF4A6D11B}" type="sibTrans" cxnId="{498B7E7F-ED4A-4844-B97E-AF8099760C6A}">
      <dgm:prSet/>
      <dgm:spPr/>
      <dgm:t>
        <a:bodyPr/>
        <a:lstStyle/>
        <a:p>
          <a:endParaRPr lang="ru-RU"/>
        </a:p>
      </dgm:t>
    </dgm:pt>
    <dgm:pt modelId="{34C7F954-968C-421E-99D3-C899B526713D}" type="pres">
      <dgm:prSet presAssocID="{513AF801-C6AB-4898-B718-BB3141C9C9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15798A-1C6E-4F90-9733-1391B360C8D1}" type="pres">
      <dgm:prSet presAssocID="{18B750C1-C0E4-40A0-BAE3-4CDBB61AA880}" presName="parentText" presStyleLbl="node1" presStyleIdx="0" presStyleCnt="1" custScaleY="2115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B5302-E8A7-4BB4-BEA6-7664F9AE62CA}" type="presOf" srcId="{513AF801-C6AB-4898-B718-BB3141C9C914}" destId="{34C7F954-968C-421E-99D3-C899B526713D}" srcOrd="0" destOrd="0" presId="urn:microsoft.com/office/officeart/2005/8/layout/vList2"/>
    <dgm:cxn modelId="{498B7E7F-ED4A-4844-B97E-AF8099760C6A}" srcId="{513AF801-C6AB-4898-B718-BB3141C9C914}" destId="{18B750C1-C0E4-40A0-BAE3-4CDBB61AA880}" srcOrd="0" destOrd="0" parTransId="{2874B7C9-DBA8-4F76-99DF-86A53FF967A9}" sibTransId="{8BF673D3-E59C-47DE-8563-230EF4A6D11B}"/>
    <dgm:cxn modelId="{2FD24B52-F731-495E-A7B8-402E08406A14}" type="presOf" srcId="{18B750C1-C0E4-40A0-BAE3-4CDBB61AA880}" destId="{6615798A-1C6E-4F90-9733-1391B360C8D1}" srcOrd="0" destOrd="0" presId="urn:microsoft.com/office/officeart/2005/8/layout/vList2"/>
    <dgm:cxn modelId="{91724223-69A0-42C8-BB5E-7E8B2A3D2D3E}" type="presParOf" srcId="{34C7F954-968C-421E-99D3-C899B526713D}" destId="{6615798A-1C6E-4F90-9733-1391B360C8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9359CD9-FBE7-4019-9927-B4CC88752560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B6EBD7E-8D6E-46DE-BF25-DE67872571E9}">
      <dgm:prSet custT="1"/>
      <dgm:spPr/>
      <dgm:t>
        <a:bodyPr/>
        <a:lstStyle/>
        <a:p>
          <a:pPr rtl="0"/>
          <a:r>
            <a:rPr lang="ru-RU" sz="1600" b="1" i="0" baseline="0" dirty="0" smtClean="0"/>
            <a:t>Объекты испытаний принимаются от заказчика по акту передачи – приема объектов испытаний.</a:t>
          </a:r>
          <a:endParaRPr lang="ru-RU" sz="1600" dirty="0"/>
        </a:p>
      </dgm:t>
    </dgm:pt>
    <dgm:pt modelId="{5A967563-EC8A-4215-BC37-87A128F4014C}" type="parTrans" cxnId="{6E083409-B955-45D6-AB63-96928B9D3F3D}">
      <dgm:prSet/>
      <dgm:spPr/>
      <dgm:t>
        <a:bodyPr/>
        <a:lstStyle/>
        <a:p>
          <a:endParaRPr lang="ru-RU"/>
        </a:p>
      </dgm:t>
    </dgm:pt>
    <dgm:pt modelId="{2DB31C6B-3283-491E-9BF4-EC945318DFAE}" type="sibTrans" cxnId="{6E083409-B955-45D6-AB63-96928B9D3F3D}">
      <dgm:prSet/>
      <dgm:spPr/>
      <dgm:t>
        <a:bodyPr/>
        <a:lstStyle/>
        <a:p>
          <a:endParaRPr lang="ru-RU"/>
        </a:p>
      </dgm:t>
    </dgm:pt>
    <dgm:pt modelId="{5A65F61D-0A08-4F32-A3E5-E32C3AA937DA}" type="pres">
      <dgm:prSet presAssocID="{09359CD9-FBE7-4019-9927-B4CC887525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12DDE9-62BF-4801-844C-4002387A6E43}" type="pres">
      <dgm:prSet presAssocID="{2B6EBD7E-8D6E-46DE-BF25-DE67872571E9}" presName="parentText" presStyleLbl="node1" presStyleIdx="0" presStyleCnt="1" custScaleY="1012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083409-B955-45D6-AB63-96928B9D3F3D}" srcId="{09359CD9-FBE7-4019-9927-B4CC88752560}" destId="{2B6EBD7E-8D6E-46DE-BF25-DE67872571E9}" srcOrd="0" destOrd="0" parTransId="{5A967563-EC8A-4215-BC37-87A128F4014C}" sibTransId="{2DB31C6B-3283-491E-9BF4-EC945318DFAE}"/>
    <dgm:cxn modelId="{425230EC-BFFA-4B44-BC0B-2B54A0B10E49}" type="presOf" srcId="{09359CD9-FBE7-4019-9927-B4CC88752560}" destId="{5A65F61D-0A08-4F32-A3E5-E32C3AA937DA}" srcOrd="0" destOrd="0" presId="urn:microsoft.com/office/officeart/2005/8/layout/vList2"/>
    <dgm:cxn modelId="{E0532237-A0B2-4C9E-883F-320E3D4D7A05}" type="presOf" srcId="{2B6EBD7E-8D6E-46DE-BF25-DE67872571E9}" destId="{CE12DDE9-62BF-4801-844C-4002387A6E43}" srcOrd="0" destOrd="0" presId="urn:microsoft.com/office/officeart/2005/8/layout/vList2"/>
    <dgm:cxn modelId="{3DE3FA4B-FB11-4645-86EA-1B82467A1B7B}" type="presParOf" srcId="{5A65F61D-0A08-4F32-A3E5-E32C3AA937DA}" destId="{CE12DDE9-62BF-4801-844C-4002387A6E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DBB1160-6C31-454F-98AC-B4F939777E82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23BD917-5FD7-448C-A2A0-ABA1115B8840}">
      <dgm:prSet/>
      <dgm:spPr/>
      <dgm:t>
        <a:bodyPr/>
        <a:lstStyle/>
        <a:p>
          <a:pPr rtl="0"/>
          <a:r>
            <a:rPr lang="ru-RU" b="0" baseline="0" dirty="0" smtClean="0"/>
            <a:t>Контакты</a:t>
          </a:r>
          <a:endParaRPr lang="ru-RU" b="0" baseline="0" dirty="0"/>
        </a:p>
      </dgm:t>
    </dgm:pt>
    <dgm:pt modelId="{F1631EBF-6506-4B11-A366-FE011B9200C5}" type="parTrans" cxnId="{2C457E42-4097-4A20-ADC7-8C1683DFD224}">
      <dgm:prSet/>
      <dgm:spPr/>
      <dgm:t>
        <a:bodyPr/>
        <a:lstStyle/>
        <a:p>
          <a:endParaRPr lang="ru-RU"/>
        </a:p>
      </dgm:t>
    </dgm:pt>
    <dgm:pt modelId="{D9B4F127-7093-456C-9FA9-373C0DEDE90A}" type="sibTrans" cxnId="{2C457E42-4097-4A20-ADC7-8C1683DFD224}">
      <dgm:prSet/>
      <dgm:spPr/>
      <dgm:t>
        <a:bodyPr/>
        <a:lstStyle/>
        <a:p>
          <a:endParaRPr lang="ru-RU"/>
        </a:p>
      </dgm:t>
    </dgm:pt>
    <dgm:pt modelId="{E41A607F-2728-4F4F-A33C-902DA579284E}" type="pres">
      <dgm:prSet presAssocID="{1DBB1160-6C31-454F-98AC-B4F939777E8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4378FA-D5D0-4A8B-A091-0E6A8A358BA6}" type="pres">
      <dgm:prSet presAssocID="{823BD917-5FD7-448C-A2A0-ABA1115B8840}" presName="vertOne" presStyleCnt="0"/>
      <dgm:spPr/>
    </dgm:pt>
    <dgm:pt modelId="{566CAF71-C3DA-44D5-A5DB-D0618BB84CC1}" type="pres">
      <dgm:prSet presAssocID="{823BD917-5FD7-448C-A2A0-ABA1115B8840}" presName="txOne" presStyleLbl="node0" presStyleIdx="0" presStyleCnt="1" custLinFactNeighborX="1929" custLinFactNeighborY="189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34E734-0507-4F75-85BD-AED2D71EB991}" type="pres">
      <dgm:prSet presAssocID="{823BD917-5FD7-448C-A2A0-ABA1115B8840}" presName="horzOne" presStyleCnt="0"/>
      <dgm:spPr/>
    </dgm:pt>
  </dgm:ptLst>
  <dgm:cxnLst>
    <dgm:cxn modelId="{CC63708B-7EBE-4A25-8665-F205BDC3E876}" type="presOf" srcId="{1DBB1160-6C31-454F-98AC-B4F939777E82}" destId="{E41A607F-2728-4F4F-A33C-902DA579284E}" srcOrd="0" destOrd="0" presId="urn:microsoft.com/office/officeart/2005/8/layout/hierarchy4"/>
    <dgm:cxn modelId="{2C457E42-4097-4A20-ADC7-8C1683DFD224}" srcId="{1DBB1160-6C31-454F-98AC-B4F939777E82}" destId="{823BD917-5FD7-448C-A2A0-ABA1115B8840}" srcOrd="0" destOrd="0" parTransId="{F1631EBF-6506-4B11-A366-FE011B9200C5}" sibTransId="{D9B4F127-7093-456C-9FA9-373C0DEDE90A}"/>
    <dgm:cxn modelId="{E8B71908-20D8-4204-BABD-C3C4B1961CFE}" type="presOf" srcId="{823BD917-5FD7-448C-A2A0-ABA1115B8840}" destId="{566CAF71-C3DA-44D5-A5DB-D0618BB84CC1}" srcOrd="0" destOrd="0" presId="urn:microsoft.com/office/officeart/2005/8/layout/hierarchy4"/>
    <dgm:cxn modelId="{DF3F16AE-DD27-42EB-B969-9FE38574C3E2}" type="presParOf" srcId="{E41A607F-2728-4F4F-A33C-902DA579284E}" destId="{354378FA-D5D0-4A8B-A091-0E6A8A358BA6}" srcOrd="0" destOrd="0" presId="urn:microsoft.com/office/officeart/2005/8/layout/hierarchy4"/>
    <dgm:cxn modelId="{12C3ECE2-592E-47F6-8ED4-08CE4AB3FE81}" type="presParOf" srcId="{354378FA-D5D0-4A8B-A091-0E6A8A358BA6}" destId="{566CAF71-C3DA-44D5-A5DB-D0618BB84CC1}" srcOrd="0" destOrd="0" presId="urn:microsoft.com/office/officeart/2005/8/layout/hierarchy4"/>
    <dgm:cxn modelId="{2C2E6BB5-D9BD-4752-8083-CE425402ABA2}" type="presParOf" srcId="{354378FA-D5D0-4A8B-A091-0E6A8A358BA6}" destId="{6C34E734-0507-4F75-85BD-AED2D71EB99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73F273-6A7B-42BB-AAC6-50C7DC65E7CD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E0B828-91AF-4678-B6D3-F6789CE6EA8C}">
      <dgm:prSet/>
      <dgm:spPr/>
      <dgm:t>
        <a:bodyPr/>
        <a:lstStyle/>
        <a:p>
          <a:pPr rtl="0"/>
          <a:r>
            <a:rPr lang="ru-RU" b="1" dirty="0" smtClean="0"/>
            <a:t>Центр аккредитован в национальной системе аккредитации, что является подтверждением соответствия Центра критериям аккредитации и официальным свидетельством компетентности Центра осуществлять деятельность по испытанию пищевой продукции и сырья</a:t>
          </a:r>
          <a:endParaRPr lang="ru-RU" b="1" dirty="0"/>
        </a:p>
      </dgm:t>
    </dgm:pt>
    <dgm:pt modelId="{5A186727-014D-46F2-8951-A66BDC2B9D07}" type="parTrans" cxnId="{2021856F-97D3-4EF1-A0E3-F784EE2C10B0}">
      <dgm:prSet/>
      <dgm:spPr/>
      <dgm:t>
        <a:bodyPr/>
        <a:lstStyle/>
        <a:p>
          <a:endParaRPr lang="ru-RU"/>
        </a:p>
      </dgm:t>
    </dgm:pt>
    <dgm:pt modelId="{5A5DA8C6-1F38-49BD-93AB-0A67DBBF05A9}" type="sibTrans" cxnId="{2021856F-97D3-4EF1-A0E3-F784EE2C10B0}">
      <dgm:prSet/>
      <dgm:spPr/>
      <dgm:t>
        <a:bodyPr/>
        <a:lstStyle/>
        <a:p>
          <a:endParaRPr lang="ru-RU"/>
        </a:p>
      </dgm:t>
    </dgm:pt>
    <dgm:pt modelId="{E595E4A2-0FAA-4883-BF27-6E37F3C38DCA}" type="pres">
      <dgm:prSet presAssocID="{C173F273-6A7B-42BB-AAC6-50C7DC65E7C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13FF0D-1816-4E6E-9612-00662E9519D8}" type="pres">
      <dgm:prSet presAssocID="{76E0B828-91AF-4678-B6D3-F6789CE6EA8C}" presName="vertOne" presStyleCnt="0"/>
      <dgm:spPr/>
    </dgm:pt>
    <dgm:pt modelId="{1E1E2B74-7D86-49BD-92CA-4BFCA9161E76}" type="pres">
      <dgm:prSet presAssocID="{76E0B828-91AF-4678-B6D3-F6789CE6EA8C}" presName="txOne" presStyleLbl="node0" presStyleIdx="0" presStyleCnt="1" custLinFactY="66731" custLinFactNeighborX="-10204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DAE076-263B-4B6D-A16D-9AE81493270D}" type="pres">
      <dgm:prSet presAssocID="{76E0B828-91AF-4678-B6D3-F6789CE6EA8C}" presName="horzOne" presStyleCnt="0"/>
      <dgm:spPr/>
    </dgm:pt>
  </dgm:ptLst>
  <dgm:cxnLst>
    <dgm:cxn modelId="{CCC71579-F6CC-4C6F-8E69-D1C03AAA1159}" type="presOf" srcId="{C173F273-6A7B-42BB-AAC6-50C7DC65E7CD}" destId="{E595E4A2-0FAA-4883-BF27-6E37F3C38DCA}" srcOrd="0" destOrd="0" presId="urn:microsoft.com/office/officeart/2005/8/layout/hierarchy4"/>
    <dgm:cxn modelId="{91D66DA3-749E-4AF0-AC35-AD7235CF1CBB}" type="presOf" srcId="{76E0B828-91AF-4678-B6D3-F6789CE6EA8C}" destId="{1E1E2B74-7D86-49BD-92CA-4BFCA9161E76}" srcOrd="0" destOrd="0" presId="urn:microsoft.com/office/officeart/2005/8/layout/hierarchy4"/>
    <dgm:cxn modelId="{2021856F-97D3-4EF1-A0E3-F784EE2C10B0}" srcId="{C173F273-6A7B-42BB-AAC6-50C7DC65E7CD}" destId="{76E0B828-91AF-4678-B6D3-F6789CE6EA8C}" srcOrd="0" destOrd="0" parTransId="{5A186727-014D-46F2-8951-A66BDC2B9D07}" sibTransId="{5A5DA8C6-1F38-49BD-93AB-0A67DBBF05A9}"/>
    <dgm:cxn modelId="{8F0A7193-637A-42A6-AE9F-E1C5E636391A}" type="presParOf" srcId="{E595E4A2-0FAA-4883-BF27-6E37F3C38DCA}" destId="{1813FF0D-1816-4E6E-9612-00662E9519D8}" srcOrd="0" destOrd="0" presId="urn:microsoft.com/office/officeart/2005/8/layout/hierarchy4"/>
    <dgm:cxn modelId="{36F0ACD2-CE85-4A76-9402-8D83B5B06880}" type="presParOf" srcId="{1813FF0D-1816-4E6E-9612-00662E9519D8}" destId="{1E1E2B74-7D86-49BD-92CA-4BFCA9161E76}" srcOrd="0" destOrd="0" presId="urn:microsoft.com/office/officeart/2005/8/layout/hierarchy4"/>
    <dgm:cxn modelId="{68E8D1A6-6EBB-47AE-B65F-E4B1848F9EEA}" type="presParOf" srcId="{1813FF0D-1816-4E6E-9612-00662E9519D8}" destId="{A0DAE076-263B-4B6D-A16D-9AE81493270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F299E8-BE71-4832-B5F3-D62FCCE7CC60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5F921A-A712-4AB1-8B8B-5837F450996D}">
      <dgm:prSet/>
      <dgm:spPr/>
      <dgm:t>
        <a:bodyPr/>
        <a:lstStyle/>
        <a:p>
          <a:pPr rtl="0"/>
          <a:r>
            <a:rPr lang="ru-RU" b="1" baseline="0" dirty="0" smtClean="0"/>
            <a:t>Центр оказывает услуги по проведению микробиологических, физико-химических, радиологических испытаний, испытаний по показателям безопасности пищевой продукции, пищевого сырья, воды и смывов на соответствие требованиям нормативных документов и регламентов Таможенного союза согласно утвержденной области аккредитации</a:t>
          </a:r>
          <a:r>
            <a:rPr lang="ru-RU" b="1" i="1" baseline="0" dirty="0" smtClean="0"/>
            <a:t>.</a:t>
          </a:r>
          <a:r>
            <a:rPr lang="ru-RU" b="1" baseline="0" dirty="0" smtClean="0"/>
            <a:t/>
          </a:r>
          <a:br>
            <a:rPr lang="ru-RU" b="1" baseline="0" dirty="0" smtClean="0"/>
          </a:br>
          <a:endParaRPr lang="ru-RU" b="1" baseline="0" dirty="0"/>
        </a:p>
      </dgm:t>
    </dgm:pt>
    <dgm:pt modelId="{ECF22EF2-0D07-46EA-88DE-3B887C671DB2}" type="parTrans" cxnId="{4B1AFBA0-2192-4F65-BFE4-C517B84EE056}">
      <dgm:prSet/>
      <dgm:spPr/>
      <dgm:t>
        <a:bodyPr/>
        <a:lstStyle/>
        <a:p>
          <a:endParaRPr lang="ru-RU"/>
        </a:p>
      </dgm:t>
    </dgm:pt>
    <dgm:pt modelId="{B025693C-B93F-490A-B61E-52FBAEA3A400}" type="sibTrans" cxnId="{4B1AFBA0-2192-4F65-BFE4-C517B84EE056}">
      <dgm:prSet/>
      <dgm:spPr/>
      <dgm:t>
        <a:bodyPr/>
        <a:lstStyle/>
        <a:p>
          <a:endParaRPr lang="ru-RU"/>
        </a:p>
      </dgm:t>
    </dgm:pt>
    <dgm:pt modelId="{7BEAABFD-459A-43BB-8D6C-33C6EA5574D4}" type="pres">
      <dgm:prSet presAssocID="{ABF299E8-BE71-4832-B5F3-D62FCCE7CC6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E57A98-A3F3-4867-A6A1-75FE05613F15}" type="pres">
      <dgm:prSet presAssocID="{AF5F921A-A712-4AB1-8B8B-5837F450996D}" presName="vertOne" presStyleCnt="0"/>
      <dgm:spPr/>
    </dgm:pt>
    <dgm:pt modelId="{49F90817-A42F-41CD-B206-06D5E040D36F}" type="pres">
      <dgm:prSet presAssocID="{AF5F921A-A712-4AB1-8B8B-5837F450996D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EAB9D6-0A41-4F41-B860-A29028A9699A}" type="pres">
      <dgm:prSet presAssocID="{AF5F921A-A712-4AB1-8B8B-5837F450996D}" presName="horzOne" presStyleCnt="0"/>
      <dgm:spPr/>
    </dgm:pt>
  </dgm:ptLst>
  <dgm:cxnLst>
    <dgm:cxn modelId="{3EF25041-8F85-431E-A0B4-597D1C608139}" type="presOf" srcId="{ABF299E8-BE71-4832-B5F3-D62FCCE7CC60}" destId="{7BEAABFD-459A-43BB-8D6C-33C6EA5574D4}" srcOrd="0" destOrd="0" presId="urn:microsoft.com/office/officeart/2005/8/layout/hierarchy4"/>
    <dgm:cxn modelId="{4B1AFBA0-2192-4F65-BFE4-C517B84EE056}" srcId="{ABF299E8-BE71-4832-B5F3-D62FCCE7CC60}" destId="{AF5F921A-A712-4AB1-8B8B-5837F450996D}" srcOrd="0" destOrd="0" parTransId="{ECF22EF2-0D07-46EA-88DE-3B887C671DB2}" sibTransId="{B025693C-B93F-490A-B61E-52FBAEA3A400}"/>
    <dgm:cxn modelId="{CAC6718A-056E-45A3-BED0-1F1499F932D3}" type="presOf" srcId="{AF5F921A-A712-4AB1-8B8B-5837F450996D}" destId="{49F90817-A42F-41CD-B206-06D5E040D36F}" srcOrd="0" destOrd="0" presId="urn:microsoft.com/office/officeart/2005/8/layout/hierarchy4"/>
    <dgm:cxn modelId="{AF25DE70-8DAB-4CD2-BAC2-D9F908AE4808}" type="presParOf" srcId="{7BEAABFD-459A-43BB-8D6C-33C6EA5574D4}" destId="{0EE57A98-A3F3-4867-A6A1-75FE05613F15}" srcOrd="0" destOrd="0" presId="urn:microsoft.com/office/officeart/2005/8/layout/hierarchy4"/>
    <dgm:cxn modelId="{6F5FB46B-8F7F-4077-807C-3DCC1998CC4B}" type="presParOf" srcId="{0EE57A98-A3F3-4867-A6A1-75FE05613F15}" destId="{49F90817-A42F-41CD-B206-06D5E040D36F}" srcOrd="0" destOrd="0" presId="urn:microsoft.com/office/officeart/2005/8/layout/hierarchy4"/>
    <dgm:cxn modelId="{6B09AF62-AF95-417F-BEE7-F273D2590DC9}" type="presParOf" srcId="{0EE57A98-A3F3-4867-A6A1-75FE05613F15}" destId="{C1EAB9D6-0A41-4F41-B860-A29028A9699A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355C41-958B-492A-8A93-1312BF25DF99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EA18B7-989D-45BC-AD29-5CE347820B57}">
      <dgm:prSet/>
      <dgm:spPr/>
      <dgm:t>
        <a:bodyPr/>
        <a:lstStyle/>
        <a:p>
          <a:pPr rtl="0"/>
          <a:r>
            <a:rPr lang="ru-RU" dirty="0" smtClean="0"/>
            <a:t>Технический регламент Таможенного союза</a:t>
          </a:r>
          <a:br>
            <a:rPr lang="ru-RU" dirty="0" smtClean="0"/>
          </a:br>
          <a:r>
            <a:rPr lang="ru-RU" dirty="0" smtClean="0"/>
            <a:t>ТР ТС 021/2011</a:t>
          </a:r>
        </a:p>
        <a:p>
          <a:r>
            <a:rPr lang="ru-RU" dirty="0" smtClean="0"/>
            <a:t>«О безопасности пищевой продукции»</a:t>
          </a:r>
          <a:endParaRPr lang="ru-RU" dirty="0"/>
        </a:p>
      </dgm:t>
    </dgm:pt>
    <dgm:pt modelId="{26CE59F9-149C-4F22-9D91-D71B8CA76FCF}" type="parTrans" cxnId="{D791842B-B626-45D1-AE00-D02E0CC92CEA}">
      <dgm:prSet/>
      <dgm:spPr/>
      <dgm:t>
        <a:bodyPr/>
        <a:lstStyle/>
        <a:p>
          <a:endParaRPr lang="ru-RU"/>
        </a:p>
      </dgm:t>
    </dgm:pt>
    <dgm:pt modelId="{50D2A745-D713-4BBE-A998-FDBA89A710EF}" type="sibTrans" cxnId="{D791842B-B626-45D1-AE00-D02E0CC92CEA}">
      <dgm:prSet/>
      <dgm:spPr/>
      <dgm:t>
        <a:bodyPr/>
        <a:lstStyle/>
        <a:p>
          <a:endParaRPr lang="ru-RU"/>
        </a:p>
      </dgm:t>
    </dgm:pt>
    <dgm:pt modelId="{CB00C687-867A-441F-AD3D-E952592D0076}">
      <dgm:prSet/>
      <dgm:spPr/>
      <dgm:t>
        <a:bodyPr/>
        <a:lstStyle/>
        <a:p>
          <a:pPr rtl="0"/>
          <a:r>
            <a:rPr lang="ru-RU" dirty="0" smtClean="0"/>
            <a:t>Технический регламент Таможенного союза </a:t>
          </a:r>
          <a:br>
            <a:rPr lang="ru-RU" dirty="0" smtClean="0"/>
          </a:br>
          <a:endParaRPr lang="ru-RU" dirty="0" smtClean="0"/>
        </a:p>
        <a:p>
          <a:r>
            <a:rPr lang="ru-RU" dirty="0" smtClean="0"/>
            <a:t>ТР ТС 023/2011</a:t>
          </a:r>
          <a:br>
            <a:rPr lang="ru-RU" dirty="0" smtClean="0"/>
          </a:br>
          <a:endParaRPr lang="ru-RU" dirty="0" smtClean="0"/>
        </a:p>
        <a:p>
          <a:r>
            <a:rPr lang="ru-RU" dirty="0" smtClean="0"/>
            <a:t>Технический регламент на соковую продукцию из фруктов и овощей </a:t>
          </a:r>
          <a:endParaRPr lang="ru-RU" dirty="0"/>
        </a:p>
      </dgm:t>
    </dgm:pt>
    <dgm:pt modelId="{458377EC-DEFB-4682-90CA-9D4EDA07651A}" type="parTrans" cxnId="{5A366E48-FAD0-4E5B-9582-EA04A4E02E01}">
      <dgm:prSet/>
      <dgm:spPr/>
      <dgm:t>
        <a:bodyPr/>
        <a:lstStyle/>
        <a:p>
          <a:endParaRPr lang="ru-RU"/>
        </a:p>
      </dgm:t>
    </dgm:pt>
    <dgm:pt modelId="{21097541-06F4-4404-809E-CB40C012DF7F}" type="sibTrans" cxnId="{5A366E48-FAD0-4E5B-9582-EA04A4E02E01}">
      <dgm:prSet/>
      <dgm:spPr/>
      <dgm:t>
        <a:bodyPr/>
        <a:lstStyle/>
        <a:p>
          <a:endParaRPr lang="ru-RU"/>
        </a:p>
      </dgm:t>
    </dgm:pt>
    <dgm:pt modelId="{076F3335-A57B-4C13-A3E7-EE101D442B94}">
      <dgm:prSet/>
      <dgm:spPr/>
      <dgm:t>
        <a:bodyPr/>
        <a:lstStyle/>
        <a:p>
          <a:pPr rtl="0"/>
          <a:r>
            <a:rPr lang="ru-RU" dirty="0" smtClean="0"/>
            <a:t>Технический регламент Таможенного союза</a:t>
          </a:r>
          <a:br>
            <a:rPr lang="ru-RU" dirty="0" smtClean="0"/>
          </a:br>
          <a:endParaRPr lang="ru-RU" dirty="0" smtClean="0"/>
        </a:p>
        <a:p>
          <a:r>
            <a:rPr lang="ru-RU" dirty="0" smtClean="0"/>
            <a:t>ТР ТС 024/2011</a:t>
          </a:r>
          <a:br>
            <a:rPr lang="ru-RU" dirty="0" smtClean="0"/>
          </a:br>
          <a:r>
            <a:rPr lang="ru-RU" dirty="0" smtClean="0"/>
            <a:t>Технический регламент на масложировую продукцию </a:t>
          </a:r>
          <a:endParaRPr lang="ru-RU" dirty="0"/>
        </a:p>
      </dgm:t>
    </dgm:pt>
    <dgm:pt modelId="{6815D8A1-1565-4B49-B854-CD5846947C93}" type="parTrans" cxnId="{DDB8ADA4-0B8D-40F1-9612-6801B19C2F78}">
      <dgm:prSet/>
      <dgm:spPr/>
      <dgm:t>
        <a:bodyPr/>
        <a:lstStyle/>
        <a:p>
          <a:endParaRPr lang="ru-RU"/>
        </a:p>
      </dgm:t>
    </dgm:pt>
    <dgm:pt modelId="{E54F16AB-7ECF-4286-9554-5E90EDBBFD8C}" type="sibTrans" cxnId="{DDB8ADA4-0B8D-40F1-9612-6801B19C2F78}">
      <dgm:prSet/>
      <dgm:spPr/>
      <dgm:t>
        <a:bodyPr/>
        <a:lstStyle/>
        <a:p>
          <a:endParaRPr lang="ru-RU"/>
        </a:p>
      </dgm:t>
    </dgm:pt>
    <dgm:pt modelId="{22686E23-491F-49F2-BFFB-2A8F3137EAD0}">
      <dgm:prSet/>
      <dgm:spPr/>
      <dgm:t>
        <a:bodyPr/>
        <a:lstStyle/>
        <a:p>
          <a:r>
            <a:rPr lang="ru-RU" b="1" dirty="0" smtClean="0"/>
            <a:t>Технический регламент Таможенного союза 033/2013</a:t>
          </a:r>
        </a:p>
        <a:p>
          <a:r>
            <a:rPr lang="ru-RU" b="1" dirty="0" smtClean="0"/>
            <a:t>«О безопасности молока и молочной продукции»</a:t>
          </a:r>
          <a:endParaRPr lang="ru-RU" b="1" dirty="0"/>
        </a:p>
      </dgm:t>
    </dgm:pt>
    <dgm:pt modelId="{4FA0BC45-8BA6-4A1F-9D19-38D1A6741393}" type="parTrans" cxnId="{7B5435C6-6036-4B2D-84BF-CE785900C52A}">
      <dgm:prSet/>
      <dgm:spPr/>
      <dgm:t>
        <a:bodyPr/>
        <a:lstStyle/>
        <a:p>
          <a:endParaRPr lang="ru-RU"/>
        </a:p>
      </dgm:t>
    </dgm:pt>
    <dgm:pt modelId="{B7E1F266-EB86-4815-A41C-11DCEC61B56F}" type="sibTrans" cxnId="{7B5435C6-6036-4B2D-84BF-CE785900C52A}">
      <dgm:prSet/>
      <dgm:spPr/>
      <dgm:t>
        <a:bodyPr/>
        <a:lstStyle/>
        <a:p>
          <a:endParaRPr lang="ru-RU"/>
        </a:p>
      </dgm:t>
    </dgm:pt>
    <dgm:pt modelId="{F0465F5E-30ED-421E-9CEE-D6EF216545FA}">
      <dgm:prSet/>
      <dgm:spPr/>
      <dgm:t>
        <a:bodyPr/>
        <a:lstStyle/>
        <a:p>
          <a:r>
            <a:rPr lang="ru-RU" b="1" dirty="0" smtClean="0"/>
            <a:t>Технический регламент Таможенного союза 034/2013</a:t>
          </a:r>
        </a:p>
        <a:p>
          <a:r>
            <a:rPr lang="ru-RU" b="1" dirty="0" smtClean="0"/>
            <a:t>«О безопасности мяса и мясной продукции»</a:t>
          </a:r>
        </a:p>
        <a:p>
          <a:endParaRPr lang="ru-RU" b="1" dirty="0" smtClean="0"/>
        </a:p>
      </dgm:t>
    </dgm:pt>
    <dgm:pt modelId="{1CB080E8-B268-4782-8CB9-DE971FCDD0AD}" type="parTrans" cxnId="{5C3A5732-2124-4348-925C-32F41FCBE47D}">
      <dgm:prSet/>
      <dgm:spPr/>
      <dgm:t>
        <a:bodyPr/>
        <a:lstStyle/>
        <a:p>
          <a:endParaRPr lang="ru-RU"/>
        </a:p>
      </dgm:t>
    </dgm:pt>
    <dgm:pt modelId="{51A7E01C-F9FD-4F99-B84B-2173534FB0CF}" type="sibTrans" cxnId="{5C3A5732-2124-4348-925C-32F41FCBE47D}">
      <dgm:prSet/>
      <dgm:spPr/>
      <dgm:t>
        <a:bodyPr/>
        <a:lstStyle/>
        <a:p>
          <a:endParaRPr lang="ru-RU"/>
        </a:p>
      </dgm:t>
    </dgm:pt>
    <dgm:pt modelId="{6D4C84A5-F155-4790-91F8-351AAA4B31EE}">
      <dgm:prSet/>
      <dgm:spPr/>
      <dgm:t>
        <a:bodyPr/>
        <a:lstStyle/>
        <a:p>
          <a:r>
            <a:rPr lang="ru-RU" b="1" dirty="0" smtClean="0"/>
            <a:t>Технический регламент Таможенного Союза 040/2016</a:t>
          </a:r>
        </a:p>
        <a:p>
          <a:r>
            <a:rPr lang="ru-RU" b="1" dirty="0" smtClean="0"/>
            <a:t> "О безопасности рыбы и рыбной продукции"</a:t>
          </a:r>
          <a:endParaRPr lang="ru-RU" b="1" dirty="0"/>
        </a:p>
      </dgm:t>
    </dgm:pt>
    <dgm:pt modelId="{6467B865-A7A1-4761-B161-7DBEF1B1D073}" type="parTrans" cxnId="{3E03DF68-D6F9-4D21-A07E-10860AE89DF0}">
      <dgm:prSet/>
      <dgm:spPr/>
      <dgm:t>
        <a:bodyPr/>
        <a:lstStyle/>
        <a:p>
          <a:endParaRPr lang="ru-RU"/>
        </a:p>
      </dgm:t>
    </dgm:pt>
    <dgm:pt modelId="{869BB3EE-678B-468F-9AD4-4D21E390951A}" type="sibTrans" cxnId="{3E03DF68-D6F9-4D21-A07E-10860AE89DF0}">
      <dgm:prSet/>
      <dgm:spPr/>
      <dgm:t>
        <a:bodyPr/>
        <a:lstStyle/>
        <a:p>
          <a:endParaRPr lang="ru-RU"/>
        </a:p>
      </dgm:t>
    </dgm:pt>
    <dgm:pt modelId="{D4DF8A81-D919-4753-80ED-50061470DDA1}" type="pres">
      <dgm:prSet presAssocID="{E7355C41-958B-492A-8A93-1312BF25DF9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32E186-74B2-4F0C-81FF-6A0C554D47CC}" type="pres">
      <dgm:prSet presAssocID="{30EA18B7-989D-45BC-AD29-5CE347820B57}" presName="node" presStyleLbl="node1" presStyleIdx="0" presStyleCnt="6" custScaleX="119335" custLinFactX="-20669" custLinFactNeighborX="-100000" custLinFactNeighborY="22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87427-32DD-445C-99D1-81F54C9C6282}" type="pres">
      <dgm:prSet presAssocID="{50D2A745-D713-4BBE-A998-FDBA89A710EF}" presName="sibTrans" presStyleCnt="0"/>
      <dgm:spPr/>
      <dgm:t>
        <a:bodyPr/>
        <a:lstStyle/>
        <a:p>
          <a:endParaRPr lang="ru-RU"/>
        </a:p>
      </dgm:t>
    </dgm:pt>
    <dgm:pt modelId="{F646D7D0-7F7A-43B3-A54F-6ECF702FD013}" type="pres">
      <dgm:prSet presAssocID="{CB00C687-867A-441F-AD3D-E952592D0076}" presName="node" presStyleLbl="node1" presStyleIdx="1" presStyleCnt="6" custScaleX="121534" custLinFactX="-360" custLinFactNeighborX="-100000" custLinFactNeighborY="3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35F3A-C489-4D1C-BFF2-9F688EB136AC}" type="pres">
      <dgm:prSet presAssocID="{21097541-06F4-4404-809E-CB40C012DF7F}" presName="sibTrans" presStyleCnt="0"/>
      <dgm:spPr/>
      <dgm:t>
        <a:bodyPr/>
        <a:lstStyle/>
        <a:p>
          <a:endParaRPr lang="ru-RU"/>
        </a:p>
      </dgm:t>
    </dgm:pt>
    <dgm:pt modelId="{42BFEDED-9158-492E-80AE-50B9308408E5}" type="pres">
      <dgm:prSet presAssocID="{076F3335-A57B-4C13-A3E7-EE101D442B94}" presName="node" presStyleLbl="node1" presStyleIdx="2" presStyleCnt="6" custScaleX="142780" custLinFactX="-6621" custLinFactNeighborX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EB432-A4EF-4AEC-AFAF-7C5A2C1E08DD}" type="pres">
      <dgm:prSet presAssocID="{E54F16AB-7ECF-4286-9554-5E90EDBBFD8C}" presName="sibTrans" presStyleCnt="0"/>
      <dgm:spPr/>
      <dgm:t>
        <a:bodyPr/>
        <a:lstStyle/>
        <a:p>
          <a:endParaRPr lang="ru-RU"/>
        </a:p>
      </dgm:t>
    </dgm:pt>
    <dgm:pt modelId="{774A1E0D-0029-489A-95CF-66E8FC3CF3C6}" type="pres">
      <dgm:prSet presAssocID="{22686E23-491F-49F2-BFFB-2A8F3137EAD0}" presName="node" presStyleLbl="node1" presStyleIdx="3" presStyleCnt="6" custScaleX="121878" custLinFactX="-2949" custLinFactNeighborX="-100000" custLinFactNeighborY="2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99811-10D9-470C-951A-C92A0D90F2D3}" type="pres">
      <dgm:prSet presAssocID="{B7E1F266-EB86-4815-A41C-11DCEC61B56F}" presName="sibTrans" presStyleCnt="0"/>
      <dgm:spPr/>
    </dgm:pt>
    <dgm:pt modelId="{2A0A8F34-7C4B-4EFA-BE34-685DBADF0066}" type="pres">
      <dgm:prSet presAssocID="{F0465F5E-30ED-421E-9CEE-D6EF216545FA}" presName="node" presStyleLbl="node1" presStyleIdx="4" presStyleCnt="6" custScaleX="123544" custLinFactX="-1861" custLinFactNeighborX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5BC85-B225-4145-B79D-350935FD1263}" type="pres">
      <dgm:prSet presAssocID="{51A7E01C-F9FD-4F99-B84B-2173534FB0CF}" presName="sibTrans" presStyleCnt="0"/>
      <dgm:spPr/>
    </dgm:pt>
    <dgm:pt modelId="{F2B824D4-C1B9-4868-A015-EFE46870B452}" type="pres">
      <dgm:prSet presAssocID="{6D4C84A5-F155-4790-91F8-351AAA4B31EE}" presName="node" presStyleLbl="node1" presStyleIdx="5" presStyleCnt="6" custScaleX="130742" custLinFactNeighborX="-67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9E04A5-78A2-414C-964F-D0FC71CBD616}" type="presOf" srcId="{E7355C41-958B-492A-8A93-1312BF25DF99}" destId="{D4DF8A81-D919-4753-80ED-50061470DDA1}" srcOrd="0" destOrd="0" presId="urn:microsoft.com/office/officeart/2005/8/layout/hList6"/>
    <dgm:cxn modelId="{A5105299-B54A-488F-9657-986F2F0BC183}" type="presOf" srcId="{22686E23-491F-49F2-BFFB-2A8F3137EAD0}" destId="{774A1E0D-0029-489A-95CF-66E8FC3CF3C6}" srcOrd="0" destOrd="0" presId="urn:microsoft.com/office/officeart/2005/8/layout/hList6"/>
    <dgm:cxn modelId="{DDB8ADA4-0B8D-40F1-9612-6801B19C2F78}" srcId="{E7355C41-958B-492A-8A93-1312BF25DF99}" destId="{076F3335-A57B-4C13-A3E7-EE101D442B94}" srcOrd="2" destOrd="0" parTransId="{6815D8A1-1565-4B49-B854-CD5846947C93}" sibTransId="{E54F16AB-7ECF-4286-9554-5E90EDBBFD8C}"/>
    <dgm:cxn modelId="{399E7FE7-5EC7-4881-BA8B-E505F7C1EB11}" type="presOf" srcId="{CB00C687-867A-441F-AD3D-E952592D0076}" destId="{F646D7D0-7F7A-43B3-A54F-6ECF702FD013}" srcOrd="0" destOrd="0" presId="urn:microsoft.com/office/officeart/2005/8/layout/hList6"/>
    <dgm:cxn modelId="{EB3642EC-2122-4BDE-B5D2-2DFF160614EB}" type="presOf" srcId="{F0465F5E-30ED-421E-9CEE-D6EF216545FA}" destId="{2A0A8F34-7C4B-4EFA-BE34-685DBADF0066}" srcOrd="0" destOrd="0" presId="urn:microsoft.com/office/officeart/2005/8/layout/hList6"/>
    <dgm:cxn modelId="{E9607850-F170-48FB-A717-62032E34FA39}" type="presOf" srcId="{6D4C84A5-F155-4790-91F8-351AAA4B31EE}" destId="{F2B824D4-C1B9-4868-A015-EFE46870B452}" srcOrd="0" destOrd="0" presId="urn:microsoft.com/office/officeart/2005/8/layout/hList6"/>
    <dgm:cxn modelId="{613D1FAB-DAC1-4028-9B6C-EDBC5C73AA17}" type="presOf" srcId="{076F3335-A57B-4C13-A3E7-EE101D442B94}" destId="{42BFEDED-9158-492E-80AE-50B9308408E5}" srcOrd="0" destOrd="0" presId="urn:microsoft.com/office/officeart/2005/8/layout/hList6"/>
    <dgm:cxn modelId="{5A366E48-FAD0-4E5B-9582-EA04A4E02E01}" srcId="{E7355C41-958B-492A-8A93-1312BF25DF99}" destId="{CB00C687-867A-441F-AD3D-E952592D0076}" srcOrd="1" destOrd="0" parTransId="{458377EC-DEFB-4682-90CA-9D4EDA07651A}" sibTransId="{21097541-06F4-4404-809E-CB40C012DF7F}"/>
    <dgm:cxn modelId="{CD8FE75F-B367-49B6-9FDE-F075165F8D7F}" type="presOf" srcId="{30EA18B7-989D-45BC-AD29-5CE347820B57}" destId="{B332E186-74B2-4F0C-81FF-6A0C554D47CC}" srcOrd="0" destOrd="0" presId="urn:microsoft.com/office/officeart/2005/8/layout/hList6"/>
    <dgm:cxn modelId="{3E03DF68-D6F9-4D21-A07E-10860AE89DF0}" srcId="{E7355C41-958B-492A-8A93-1312BF25DF99}" destId="{6D4C84A5-F155-4790-91F8-351AAA4B31EE}" srcOrd="5" destOrd="0" parTransId="{6467B865-A7A1-4761-B161-7DBEF1B1D073}" sibTransId="{869BB3EE-678B-468F-9AD4-4D21E390951A}"/>
    <dgm:cxn modelId="{7B5435C6-6036-4B2D-84BF-CE785900C52A}" srcId="{E7355C41-958B-492A-8A93-1312BF25DF99}" destId="{22686E23-491F-49F2-BFFB-2A8F3137EAD0}" srcOrd="3" destOrd="0" parTransId="{4FA0BC45-8BA6-4A1F-9D19-38D1A6741393}" sibTransId="{B7E1F266-EB86-4815-A41C-11DCEC61B56F}"/>
    <dgm:cxn modelId="{D791842B-B626-45D1-AE00-D02E0CC92CEA}" srcId="{E7355C41-958B-492A-8A93-1312BF25DF99}" destId="{30EA18B7-989D-45BC-AD29-5CE347820B57}" srcOrd="0" destOrd="0" parTransId="{26CE59F9-149C-4F22-9D91-D71B8CA76FCF}" sibTransId="{50D2A745-D713-4BBE-A998-FDBA89A710EF}"/>
    <dgm:cxn modelId="{5C3A5732-2124-4348-925C-32F41FCBE47D}" srcId="{E7355C41-958B-492A-8A93-1312BF25DF99}" destId="{F0465F5E-30ED-421E-9CEE-D6EF216545FA}" srcOrd="4" destOrd="0" parTransId="{1CB080E8-B268-4782-8CB9-DE971FCDD0AD}" sibTransId="{51A7E01C-F9FD-4F99-B84B-2173534FB0CF}"/>
    <dgm:cxn modelId="{41BCC1B7-9F25-46ED-AC77-A087FD05FD72}" type="presParOf" srcId="{D4DF8A81-D919-4753-80ED-50061470DDA1}" destId="{B332E186-74B2-4F0C-81FF-6A0C554D47CC}" srcOrd="0" destOrd="0" presId="urn:microsoft.com/office/officeart/2005/8/layout/hList6"/>
    <dgm:cxn modelId="{16FBACE9-D769-4287-B0B5-A510EAD67B04}" type="presParOf" srcId="{D4DF8A81-D919-4753-80ED-50061470DDA1}" destId="{BD387427-32DD-445C-99D1-81F54C9C6282}" srcOrd="1" destOrd="0" presId="urn:microsoft.com/office/officeart/2005/8/layout/hList6"/>
    <dgm:cxn modelId="{0F50C738-0CC1-4A80-8B3B-1BD8A175DFFF}" type="presParOf" srcId="{D4DF8A81-D919-4753-80ED-50061470DDA1}" destId="{F646D7D0-7F7A-43B3-A54F-6ECF702FD013}" srcOrd="2" destOrd="0" presId="urn:microsoft.com/office/officeart/2005/8/layout/hList6"/>
    <dgm:cxn modelId="{C138210D-C98B-44AB-B8EA-99B8C03823BC}" type="presParOf" srcId="{D4DF8A81-D919-4753-80ED-50061470DDA1}" destId="{DD135F3A-C489-4D1C-BFF2-9F688EB136AC}" srcOrd="3" destOrd="0" presId="urn:microsoft.com/office/officeart/2005/8/layout/hList6"/>
    <dgm:cxn modelId="{2134A81C-7BA3-4333-879A-6B768B26162B}" type="presParOf" srcId="{D4DF8A81-D919-4753-80ED-50061470DDA1}" destId="{42BFEDED-9158-492E-80AE-50B9308408E5}" srcOrd="4" destOrd="0" presId="urn:microsoft.com/office/officeart/2005/8/layout/hList6"/>
    <dgm:cxn modelId="{2321A732-84C8-4D2F-88B7-347560846FDE}" type="presParOf" srcId="{D4DF8A81-D919-4753-80ED-50061470DDA1}" destId="{5FBEB432-A4EF-4AEC-AFAF-7C5A2C1E08DD}" srcOrd="5" destOrd="0" presId="urn:microsoft.com/office/officeart/2005/8/layout/hList6"/>
    <dgm:cxn modelId="{16457F87-CDB1-4B47-8ED1-FBFDADA81C16}" type="presParOf" srcId="{D4DF8A81-D919-4753-80ED-50061470DDA1}" destId="{774A1E0D-0029-489A-95CF-66E8FC3CF3C6}" srcOrd="6" destOrd="0" presId="urn:microsoft.com/office/officeart/2005/8/layout/hList6"/>
    <dgm:cxn modelId="{AB459F67-A05F-4B8E-848F-0468542F3E3D}" type="presParOf" srcId="{D4DF8A81-D919-4753-80ED-50061470DDA1}" destId="{B5899811-10D9-470C-951A-C92A0D90F2D3}" srcOrd="7" destOrd="0" presId="urn:microsoft.com/office/officeart/2005/8/layout/hList6"/>
    <dgm:cxn modelId="{CADDE55B-E827-4311-8A6D-EBEA449A354A}" type="presParOf" srcId="{D4DF8A81-D919-4753-80ED-50061470DDA1}" destId="{2A0A8F34-7C4B-4EFA-BE34-685DBADF0066}" srcOrd="8" destOrd="0" presId="urn:microsoft.com/office/officeart/2005/8/layout/hList6"/>
    <dgm:cxn modelId="{0DB3559D-64D8-4111-9664-F36216571000}" type="presParOf" srcId="{D4DF8A81-D919-4753-80ED-50061470DDA1}" destId="{8F15BC85-B225-4145-B79D-350935FD1263}" srcOrd="9" destOrd="0" presId="urn:microsoft.com/office/officeart/2005/8/layout/hList6"/>
    <dgm:cxn modelId="{BEF3FF35-BF6C-4B2D-9A31-C4C90A99B678}" type="presParOf" srcId="{D4DF8A81-D919-4753-80ED-50061470DDA1}" destId="{F2B824D4-C1B9-4868-A015-EFE46870B452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D1674F-16EA-40FD-9F8D-2BCB0FD5F434}" type="doc">
      <dgm:prSet loTypeId="urn:microsoft.com/office/officeart/2005/8/layout/process2" loCatId="process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76E75B66-BF30-4F3D-842F-95D2FE8006AF}">
      <dgm:prSet/>
      <dgm:spPr/>
      <dgm:t>
        <a:bodyPr/>
        <a:lstStyle/>
        <a:p>
          <a:pPr rtl="0"/>
          <a:r>
            <a:rPr lang="ru-RU" b="1" i="0" baseline="0" dirty="0" smtClean="0"/>
            <a:t>Санитарно-эпидемиологическое заключение  о соответствии помещений, оборудования и иного имущества, используемого для осуществления деятельности, связанной с возбудителями инфекционных заболеваний </a:t>
          </a:r>
          <a:r>
            <a:rPr lang="en-US" b="1" i="0" baseline="0" dirty="0" smtClean="0"/>
            <a:t>III </a:t>
          </a:r>
          <a:r>
            <a:rPr lang="ru-RU" b="1" i="0" baseline="0" dirty="0" smtClean="0"/>
            <a:t>и </a:t>
          </a:r>
          <a:r>
            <a:rPr lang="en-US" b="1" i="0" baseline="0" dirty="0" smtClean="0"/>
            <a:t>IV</a:t>
          </a:r>
          <a:r>
            <a:rPr lang="ru-RU" b="1" i="0" baseline="0" dirty="0" smtClean="0"/>
            <a:t> </a:t>
          </a:r>
          <a:r>
            <a:rPr lang="ru-RU" b="1" dirty="0" smtClean="0"/>
            <a:t>групп патогенности государственным санитарно-эпидемиологическим правилам и нормативам </a:t>
          </a:r>
          <a:endParaRPr lang="ru-RU" b="1" i="0" baseline="0" dirty="0"/>
        </a:p>
      </dgm:t>
    </dgm:pt>
    <dgm:pt modelId="{8544E1D3-DB08-40AA-9AED-AF98201EBF8F}" type="parTrans" cxnId="{43A22DF6-6A4E-4842-AB86-9702DD8FF48B}">
      <dgm:prSet/>
      <dgm:spPr/>
      <dgm:t>
        <a:bodyPr/>
        <a:lstStyle/>
        <a:p>
          <a:endParaRPr lang="ru-RU"/>
        </a:p>
      </dgm:t>
    </dgm:pt>
    <dgm:pt modelId="{2036F320-77A3-4A94-8CD6-245916CAD256}" type="sibTrans" cxnId="{43A22DF6-6A4E-4842-AB86-9702DD8FF48B}">
      <dgm:prSet/>
      <dgm:spPr/>
      <dgm:t>
        <a:bodyPr/>
        <a:lstStyle/>
        <a:p>
          <a:endParaRPr lang="ru-RU"/>
        </a:p>
      </dgm:t>
    </dgm:pt>
    <dgm:pt modelId="{A96D09ED-9459-471F-AA90-704B0694B496}" type="pres">
      <dgm:prSet presAssocID="{63D1674F-16EA-40FD-9F8D-2BCB0FD5F434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C200EA-FFB2-482D-AB2D-C589AF57C7ED}" type="pres">
      <dgm:prSet presAssocID="{76E75B66-BF30-4F3D-842F-95D2FE8006A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F6B5DC-AC33-4801-A30A-700E5EE0E3FC}" type="presOf" srcId="{76E75B66-BF30-4F3D-842F-95D2FE8006AF}" destId="{30C200EA-FFB2-482D-AB2D-C589AF57C7ED}" srcOrd="0" destOrd="0" presId="urn:microsoft.com/office/officeart/2005/8/layout/process2"/>
    <dgm:cxn modelId="{D8B15614-DA3E-4A55-81EB-4F1669FDC5BC}" type="presOf" srcId="{63D1674F-16EA-40FD-9F8D-2BCB0FD5F434}" destId="{A96D09ED-9459-471F-AA90-704B0694B496}" srcOrd="0" destOrd="0" presId="urn:microsoft.com/office/officeart/2005/8/layout/process2"/>
    <dgm:cxn modelId="{43A22DF6-6A4E-4842-AB86-9702DD8FF48B}" srcId="{63D1674F-16EA-40FD-9F8D-2BCB0FD5F434}" destId="{76E75B66-BF30-4F3D-842F-95D2FE8006AF}" srcOrd="0" destOrd="0" parTransId="{8544E1D3-DB08-40AA-9AED-AF98201EBF8F}" sibTransId="{2036F320-77A3-4A94-8CD6-245916CAD256}"/>
    <dgm:cxn modelId="{793C2F75-0802-450F-9A57-AD14F4458EF7}" type="presParOf" srcId="{A96D09ED-9459-471F-AA90-704B0694B496}" destId="{30C200EA-FFB2-482D-AB2D-C589AF57C7ED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561F3A-F29F-4FD1-89D9-A60D33C60EE2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93A8F4-E95A-4A77-BA43-29EA9864C31B}">
      <dgm:prSet custT="1"/>
      <dgm:spPr/>
      <dgm:t>
        <a:bodyPr/>
        <a:lstStyle/>
        <a:p>
          <a:pPr rtl="0"/>
          <a:r>
            <a:rPr lang="ru-RU" sz="2800" b="1" i="0" baseline="0" dirty="0" smtClean="0">
              <a:latin typeface="Times New Roman" pitchFamily="18" charset="0"/>
              <a:cs typeface="Times New Roman" pitchFamily="18" charset="0"/>
            </a:rPr>
            <a:t>Центр испытаний продукции имеет:</a:t>
          </a:r>
          <a:endParaRPr lang="ru-RU" sz="2800" b="1" i="0" baseline="0" dirty="0">
            <a:latin typeface="Times New Roman" pitchFamily="18" charset="0"/>
            <a:cs typeface="Times New Roman" pitchFamily="18" charset="0"/>
          </a:endParaRPr>
        </a:p>
      </dgm:t>
    </dgm:pt>
    <dgm:pt modelId="{BF7FD809-5600-4E94-A50A-79F186BAF6FC}" type="parTrans" cxnId="{199F878C-7B88-4869-BC47-D9C4AB254B08}">
      <dgm:prSet/>
      <dgm:spPr/>
      <dgm:t>
        <a:bodyPr/>
        <a:lstStyle/>
        <a:p>
          <a:endParaRPr lang="ru-RU"/>
        </a:p>
      </dgm:t>
    </dgm:pt>
    <dgm:pt modelId="{5D10696C-B690-43DF-815D-EDFCCBC1BAA2}" type="sibTrans" cxnId="{199F878C-7B88-4869-BC47-D9C4AB254B08}">
      <dgm:prSet/>
      <dgm:spPr/>
      <dgm:t>
        <a:bodyPr/>
        <a:lstStyle/>
        <a:p>
          <a:endParaRPr lang="ru-RU"/>
        </a:p>
      </dgm:t>
    </dgm:pt>
    <dgm:pt modelId="{80073BEF-DE0F-4982-A191-41CB5A4F0567}" type="pres">
      <dgm:prSet presAssocID="{12561F3A-F29F-4FD1-89D9-A60D33C60EE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199B03-A6E0-4746-A5B1-5EDDE1DAE30D}" type="pres">
      <dgm:prSet presAssocID="{3593A8F4-E95A-4A77-BA43-29EA9864C31B}" presName="vertOne" presStyleCnt="0"/>
      <dgm:spPr/>
    </dgm:pt>
    <dgm:pt modelId="{5E3772A5-4826-4059-AB16-82F8A3C3B995}" type="pres">
      <dgm:prSet presAssocID="{3593A8F4-E95A-4A77-BA43-29EA9864C31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E6EE3E-16BF-4A77-BA3F-2ED2D0B41D63}" type="pres">
      <dgm:prSet presAssocID="{3593A8F4-E95A-4A77-BA43-29EA9864C31B}" presName="horzOne" presStyleCnt="0"/>
      <dgm:spPr/>
    </dgm:pt>
  </dgm:ptLst>
  <dgm:cxnLst>
    <dgm:cxn modelId="{C934F2B7-489D-4DAF-BABC-960F39803D37}" type="presOf" srcId="{12561F3A-F29F-4FD1-89D9-A60D33C60EE2}" destId="{80073BEF-DE0F-4982-A191-41CB5A4F0567}" srcOrd="0" destOrd="0" presId="urn:microsoft.com/office/officeart/2005/8/layout/hierarchy4"/>
    <dgm:cxn modelId="{199F878C-7B88-4869-BC47-D9C4AB254B08}" srcId="{12561F3A-F29F-4FD1-89D9-A60D33C60EE2}" destId="{3593A8F4-E95A-4A77-BA43-29EA9864C31B}" srcOrd="0" destOrd="0" parTransId="{BF7FD809-5600-4E94-A50A-79F186BAF6FC}" sibTransId="{5D10696C-B690-43DF-815D-EDFCCBC1BAA2}"/>
    <dgm:cxn modelId="{53840860-2873-4398-BC8D-7452E427F210}" type="presOf" srcId="{3593A8F4-E95A-4A77-BA43-29EA9864C31B}" destId="{5E3772A5-4826-4059-AB16-82F8A3C3B995}" srcOrd="0" destOrd="0" presId="urn:microsoft.com/office/officeart/2005/8/layout/hierarchy4"/>
    <dgm:cxn modelId="{ACF1C6B2-77C3-4E85-902B-20B3DD96036B}" type="presParOf" srcId="{80073BEF-DE0F-4982-A191-41CB5A4F0567}" destId="{B1199B03-A6E0-4746-A5B1-5EDDE1DAE30D}" srcOrd="0" destOrd="0" presId="urn:microsoft.com/office/officeart/2005/8/layout/hierarchy4"/>
    <dgm:cxn modelId="{9E2CED35-2E1C-49F1-A076-568091ECADA4}" type="presParOf" srcId="{B1199B03-A6E0-4746-A5B1-5EDDE1DAE30D}" destId="{5E3772A5-4826-4059-AB16-82F8A3C3B995}" srcOrd="0" destOrd="0" presId="urn:microsoft.com/office/officeart/2005/8/layout/hierarchy4"/>
    <dgm:cxn modelId="{34CE7BA3-5A8A-409F-8EBC-78D96C86A870}" type="presParOf" srcId="{B1199B03-A6E0-4746-A5B1-5EDDE1DAE30D}" destId="{86E6EE3E-16BF-4A77-BA3F-2ED2D0B41D6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0C86EDA-3BF0-4B3D-973D-3CFEDC57853E}" type="doc">
      <dgm:prSet loTypeId="urn:microsoft.com/office/officeart/2005/8/layout/vProcess5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BB5F20B-F326-4DB0-879C-8CC69DAFBCAC}">
      <dgm:prSet/>
      <dgm:spPr/>
      <dgm:t>
        <a:bodyPr/>
        <a:lstStyle/>
        <a:p>
          <a:pPr rtl="0"/>
          <a:r>
            <a:rPr lang="ru-RU" b="1" i="0" baseline="0" dirty="0" smtClean="0"/>
            <a:t>Лицензию на осуществление деятельности в области использования возбудителей инфекционных заболеваний</a:t>
          </a:r>
          <a:r>
            <a:rPr lang="ru-RU" b="1" i="0" dirty="0" smtClean="0"/>
            <a:t> человека и животных и генно-инженерно-модифицированных организмов </a:t>
          </a:r>
          <a:r>
            <a:rPr lang="ru-RU" b="1" i="0" baseline="0" dirty="0" smtClean="0"/>
            <a:t> III-I</a:t>
          </a:r>
          <a:r>
            <a:rPr lang="en-US" b="1" i="0" baseline="0" dirty="0" smtClean="0"/>
            <a:t>V</a:t>
          </a:r>
          <a:r>
            <a:rPr lang="ru-RU" b="1" i="0" baseline="0" dirty="0" smtClean="0"/>
            <a:t> степени потенциальной опасности, осуществляемой в замкнутых системах </a:t>
          </a:r>
          <a:endParaRPr lang="ru-RU" b="1" i="0" baseline="0" dirty="0"/>
        </a:p>
      </dgm:t>
    </dgm:pt>
    <dgm:pt modelId="{E7357C32-056E-4768-B8F1-9F82A54C4F01}" type="parTrans" cxnId="{523C95FB-4E6D-496E-93DC-3825B6469589}">
      <dgm:prSet/>
      <dgm:spPr/>
      <dgm:t>
        <a:bodyPr/>
        <a:lstStyle/>
        <a:p>
          <a:endParaRPr lang="ru-RU"/>
        </a:p>
      </dgm:t>
    </dgm:pt>
    <dgm:pt modelId="{10A56746-299D-4AA1-A5CC-5B7C366E3782}" type="sibTrans" cxnId="{523C95FB-4E6D-496E-93DC-3825B6469589}">
      <dgm:prSet/>
      <dgm:spPr/>
      <dgm:t>
        <a:bodyPr/>
        <a:lstStyle/>
        <a:p>
          <a:endParaRPr lang="ru-RU"/>
        </a:p>
      </dgm:t>
    </dgm:pt>
    <dgm:pt modelId="{0FF4C208-6CFC-4962-BE99-78DC95776504}" type="pres">
      <dgm:prSet presAssocID="{40C86EDA-3BF0-4B3D-973D-3CFEDC57853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E31FE7-F90A-4BE2-866F-6E93FDED99A4}" type="pres">
      <dgm:prSet presAssocID="{40C86EDA-3BF0-4B3D-973D-3CFEDC57853E}" presName="dummyMaxCanvas" presStyleCnt="0">
        <dgm:presLayoutVars/>
      </dgm:prSet>
      <dgm:spPr/>
    </dgm:pt>
    <dgm:pt modelId="{0C13DD88-4383-4FFA-8B4D-B4D96A138227}" type="pres">
      <dgm:prSet presAssocID="{40C86EDA-3BF0-4B3D-973D-3CFEDC57853E}" presName="OneNode_1" presStyleLbl="node1" presStyleIdx="0" presStyleCnt="1" custScaleY="173509" custLinFactNeighborX="-2215" custLinFactNeighborY="-4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039DB-45D7-4AC5-ACCA-A148124DEA83}" type="presOf" srcId="{40C86EDA-3BF0-4B3D-973D-3CFEDC57853E}" destId="{0FF4C208-6CFC-4962-BE99-78DC95776504}" srcOrd="0" destOrd="0" presId="urn:microsoft.com/office/officeart/2005/8/layout/vProcess5"/>
    <dgm:cxn modelId="{523C95FB-4E6D-496E-93DC-3825B6469589}" srcId="{40C86EDA-3BF0-4B3D-973D-3CFEDC57853E}" destId="{3BB5F20B-F326-4DB0-879C-8CC69DAFBCAC}" srcOrd="0" destOrd="0" parTransId="{E7357C32-056E-4768-B8F1-9F82A54C4F01}" sibTransId="{10A56746-299D-4AA1-A5CC-5B7C366E3782}"/>
    <dgm:cxn modelId="{D3C2D52E-358D-43D6-BE8C-DC7368905D0D}" type="presOf" srcId="{3BB5F20B-F326-4DB0-879C-8CC69DAFBCAC}" destId="{0C13DD88-4383-4FFA-8B4D-B4D96A138227}" srcOrd="0" destOrd="0" presId="urn:microsoft.com/office/officeart/2005/8/layout/vProcess5"/>
    <dgm:cxn modelId="{21F16761-6A49-46D5-B6E1-65AD238502FD}" type="presParOf" srcId="{0FF4C208-6CFC-4962-BE99-78DC95776504}" destId="{61E31FE7-F90A-4BE2-866F-6E93FDED99A4}" srcOrd="0" destOrd="0" presId="urn:microsoft.com/office/officeart/2005/8/layout/vProcess5"/>
    <dgm:cxn modelId="{8EB0378B-8C2F-4064-A85C-F1A075ED5A39}" type="presParOf" srcId="{0FF4C208-6CFC-4962-BE99-78DC95776504}" destId="{0C13DD88-4383-4FFA-8B4D-B4D96A138227}" srcOrd="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8063C39-2657-43D0-B96C-FFFDD2A70173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7A4D812-E6D0-4147-B93D-0A2C42D40803}">
      <dgm:prSet/>
      <dgm:spPr/>
      <dgm:t>
        <a:bodyPr/>
        <a:lstStyle/>
        <a:p>
          <a:pPr rtl="0"/>
          <a:r>
            <a:rPr lang="ru-RU" b="1" baseline="0" dirty="0" smtClean="0"/>
            <a:t>Сведения о порядке предоставления услуг по испытаниям продукции</a:t>
          </a:r>
          <a:r>
            <a:rPr lang="ru-RU" b="0" baseline="0" dirty="0" smtClean="0"/>
            <a:t/>
          </a:r>
          <a:br>
            <a:rPr lang="ru-RU" b="0" baseline="0" dirty="0" smtClean="0"/>
          </a:br>
          <a:endParaRPr lang="ru-RU" b="0" baseline="0" dirty="0"/>
        </a:p>
      </dgm:t>
    </dgm:pt>
    <dgm:pt modelId="{5E832C9F-3CFB-428E-9161-05B84AF33159}" type="parTrans" cxnId="{584F3978-B66A-4005-B376-75AB9C2B1C7C}">
      <dgm:prSet/>
      <dgm:spPr/>
      <dgm:t>
        <a:bodyPr/>
        <a:lstStyle/>
        <a:p>
          <a:endParaRPr lang="ru-RU"/>
        </a:p>
      </dgm:t>
    </dgm:pt>
    <dgm:pt modelId="{3B817D5D-EFA0-4AD0-BC96-15143F22CAA3}" type="sibTrans" cxnId="{584F3978-B66A-4005-B376-75AB9C2B1C7C}">
      <dgm:prSet/>
      <dgm:spPr/>
      <dgm:t>
        <a:bodyPr/>
        <a:lstStyle/>
        <a:p>
          <a:endParaRPr lang="ru-RU"/>
        </a:p>
      </dgm:t>
    </dgm:pt>
    <dgm:pt modelId="{20C4B6F9-800D-432F-95B9-3147236B1AEB}" type="pres">
      <dgm:prSet presAssocID="{68063C39-2657-43D0-B96C-FFFDD2A7017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1EFDAF-06B0-40EB-B21D-F5137E32BF41}" type="pres">
      <dgm:prSet presAssocID="{E7A4D812-E6D0-4147-B93D-0A2C42D40803}" presName="vertOne" presStyleCnt="0"/>
      <dgm:spPr/>
    </dgm:pt>
    <dgm:pt modelId="{70AD74EB-68E7-4EE7-BF16-B19EE4B23463}" type="pres">
      <dgm:prSet presAssocID="{E7A4D812-E6D0-4147-B93D-0A2C42D4080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E15E09-B0AD-44DA-9D85-1223BD62C0EF}" type="pres">
      <dgm:prSet presAssocID="{E7A4D812-E6D0-4147-B93D-0A2C42D40803}" presName="horzOne" presStyleCnt="0"/>
      <dgm:spPr/>
    </dgm:pt>
  </dgm:ptLst>
  <dgm:cxnLst>
    <dgm:cxn modelId="{3890FF9C-700C-4260-A6A8-C05D4B9D93EC}" type="presOf" srcId="{68063C39-2657-43D0-B96C-FFFDD2A70173}" destId="{20C4B6F9-800D-432F-95B9-3147236B1AEB}" srcOrd="0" destOrd="0" presId="urn:microsoft.com/office/officeart/2005/8/layout/hierarchy4"/>
    <dgm:cxn modelId="{7647D51B-F2D2-44E7-9702-B87E37473224}" type="presOf" srcId="{E7A4D812-E6D0-4147-B93D-0A2C42D40803}" destId="{70AD74EB-68E7-4EE7-BF16-B19EE4B23463}" srcOrd="0" destOrd="0" presId="urn:microsoft.com/office/officeart/2005/8/layout/hierarchy4"/>
    <dgm:cxn modelId="{584F3978-B66A-4005-B376-75AB9C2B1C7C}" srcId="{68063C39-2657-43D0-B96C-FFFDD2A70173}" destId="{E7A4D812-E6D0-4147-B93D-0A2C42D40803}" srcOrd="0" destOrd="0" parTransId="{5E832C9F-3CFB-428E-9161-05B84AF33159}" sibTransId="{3B817D5D-EFA0-4AD0-BC96-15143F22CAA3}"/>
    <dgm:cxn modelId="{50A08798-FEF1-4873-90FC-769E6CC2B243}" type="presParOf" srcId="{20C4B6F9-800D-432F-95B9-3147236B1AEB}" destId="{E01EFDAF-06B0-40EB-B21D-F5137E32BF41}" srcOrd="0" destOrd="0" presId="urn:microsoft.com/office/officeart/2005/8/layout/hierarchy4"/>
    <dgm:cxn modelId="{CFD23CAF-526C-414C-9CBF-316C5AC0D8F8}" type="presParOf" srcId="{E01EFDAF-06B0-40EB-B21D-F5137E32BF41}" destId="{70AD74EB-68E7-4EE7-BF16-B19EE4B23463}" srcOrd="0" destOrd="0" presId="urn:microsoft.com/office/officeart/2005/8/layout/hierarchy4"/>
    <dgm:cxn modelId="{A7C9DF5A-29DB-44C6-8A2A-33CF84D33F62}" type="presParOf" srcId="{E01EFDAF-06B0-40EB-B21D-F5137E32BF41}" destId="{E5E15E09-B0AD-44DA-9D85-1223BD62C0E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12DAE7-9E1B-4CA4-BF8C-8CBF45E9658A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525BFCDC-9C99-4BF2-AF41-BA12C5EEC464}">
      <dgm:prSet custT="1"/>
      <dgm:spPr/>
      <dgm:t>
        <a:bodyPr/>
        <a:lstStyle/>
        <a:p>
          <a:pPr rtl="0"/>
          <a:r>
            <a:rPr lang="ru-RU" sz="1600" b="1" dirty="0" smtClean="0"/>
            <a:t>Результаты испытаний (Протокол испытаний) передаются Заказчику после полной оплаты выполненных испытаний и подписания Акта сдачи-приемки выполненных работ.</a:t>
          </a:r>
          <a:endParaRPr lang="ru-RU" sz="1600" dirty="0"/>
        </a:p>
      </dgm:t>
    </dgm:pt>
    <dgm:pt modelId="{A8E3A1BA-E88A-4B3F-ADBF-1C88F65E858F}" type="parTrans" cxnId="{E3284C69-ED41-449C-8E21-54087E3B336D}">
      <dgm:prSet/>
      <dgm:spPr/>
      <dgm:t>
        <a:bodyPr/>
        <a:lstStyle/>
        <a:p>
          <a:endParaRPr lang="ru-RU"/>
        </a:p>
      </dgm:t>
    </dgm:pt>
    <dgm:pt modelId="{21ABD838-160B-4D43-83FA-B7ADC3C332E6}" type="sibTrans" cxnId="{E3284C69-ED41-449C-8E21-54087E3B336D}">
      <dgm:prSet/>
      <dgm:spPr/>
      <dgm:t>
        <a:bodyPr/>
        <a:lstStyle/>
        <a:p>
          <a:endParaRPr lang="ru-RU"/>
        </a:p>
      </dgm:t>
    </dgm:pt>
    <dgm:pt modelId="{1C7AF3C8-DD7B-4923-9093-E6298F4DC069}" type="pres">
      <dgm:prSet presAssocID="{1212DAE7-9E1B-4CA4-BF8C-8CBF45E965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04A51F-1B84-4895-A8A8-85D62BC68506}" type="pres">
      <dgm:prSet presAssocID="{525BFCDC-9C99-4BF2-AF41-BA12C5EEC4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84C69-ED41-449C-8E21-54087E3B336D}" srcId="{1212DAE7-9E1B-4CA4-BF8C-8CBF45E9658A}" destId="{525BFCDC-9C99-4BF2-AF41-BA12C5EEC464}" srcOrd="0" destOrd="0" parTransId="{A8E3A1BA-E88A-4B3F-ADBF-1C88F65E858F}" sibTransId="{21ABD838-160B-4D43-83FA-B7ADC3C332E6}"/>
    <dgm:cxn modelId="{8D0981FB-F7A1-4108-8D6A-595F82FEAC4C}" type="presOf" srcId="{525BFCDC-9C99-4BF2-AF41-BA12C5EEC464}" destId="{B804A51F-1B84-4895-A8A8-85D62BC68506}" srcOrd="0" destOrd="0" presId="urn:microsoft.com/office/officeart/2005/8/layout/vList2"/>
    <dgm:cxn modelId="{13CC8695-8FAE-4AA4-B931-6B1F78DCA0FE}" type="presOf" srcId="{1212DAE7-9E1B-4CA4-BF8C-8CBF45E9658A}" destId="{1C7AF3C8-DD7B-4923-9093-E6298F4DC069}" srcOrd="0" destOrd="0" presId="urn:microsoft.com/office/officeart/2005/8/layout/vList2"/>
    <dgm:cxn modelId="{8A2B9E00-DC11-4C6F-887C-00AD5DE98DB0}" type="presParOf" srcId="{1C7AF3C8-DD7B-4923-9093-E6298F4DC069}" destId="{B804A51F-1B84-4895-A8A8-85D62BC685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9C6512-7147-480D-8828-54F5FC7B6716}">
      <dsp:nvSpPr>
        <dsp:cNvPr id="0" name=""/>
        <dsp:cNvSpPr/>
      </dsp:nvSpPr>
      <dsp:spPr>
        <a:xfrm>
          <a:off x="0" y="0"/>
          <a:ext cx="7452320" cy="3893818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baseline="0" dirty="0" smtClean="0"/>
            <a:t>Центр испытаний продукции создан в 1992 году на базе Федерального бюджетного учреждения «Государственный региональный центр стандартизации, метрологии и испытаний в Архангельской области и Ненецком автономном округе» (ранее Архангельский центр стандартизации, метрологии и сертификации)</a:t>
          </a:r>
          <a:endParaRPr lang="ru-RU" sz="2800" b="1" kern="1200" baseline="0" dirty="0"/>
        </a:p>
      </dsp:txBody>
      <dsp:txXfrm>
        <a:off x="0" y="0"/>
        <a:ext cx="7452320" cy="3893818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6BF4D2-9F8A-424C-B717-B138012321E6}">
      <dsp:nvSpPr>
        <dsp:cNvPr id="0" name=""/>
        <dsp:cNvSpPr/>
      </dsp:nvSpPr>
      <dsp:spPr>
        <a:xfrm>
          <a:off x="0" y="10847"/>
          <a:ext cx="7467600" cy="842400"/>
        </a:xfrm>
        <a:prstGeom prst="round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Услуги оказываются на основании заявки и письменного договора. Договор заключается после согласования вида и объема работ с Заказчиком.</a:t>
          </a:r>
          <a:endParaRPr lang="ru-RU" sz="1600" kern="1200" dirty="0"/>
        </a:p>
      </dsp:txBody>
      <dsp:txXfrm>
        <a:off x="0" y="10847"/>
        <a:ext cx="7467600" cy="84240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02D8C3-9756-4ADA-8D40-7ED0FA1112EF}">
      <dsp:nvSpPr>
        <dsp:cNvPr id="0" name=""/>
        <dsp:cNvSpPr/>
      </dsp:nvSpPr>
      <dsp:spPr>
        <a:xfrm>
          <a:off x="0" y="24752"/>
          <a:ext cx="7467600" cy="742582"/>
        </a:xfrm>
        <a:prstGeom prst="round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baseline="0" dirty="0" smtClean="0"/>
            <a:t>Цена услуги определяется прейскурантом ФБУ «Архангельский ЦСМ».</a:t>
          </a:r>
          <a:endParaRPr lang="ru-RU" sz="1500" kern="1200" dirty="0"/>
        </a:p>
      </dsp:txBody>
      <dsp:txXfrm>
        <a:off x="0" y="24752"/>
        <a:ext cx="7467600" cy="74258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15798A-1C6E-4F90-9733-1391B360C8D1}">
      <dsp:nvSpPr>
        <dsp:cNvPr id="0" name=""/>
        <dsp:cNvSpPr/>
      </dsp:nvSpPr>
      <dsp:spPr>
        <a:xfrm>
          <a:off x="0" y="24752"/>
          <a:ext cx="7467600" cy="742582"/>
        </a:xfrm>
        <a:prstGeom prst="round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baseline="0" dirty="0" smtClean="0"/>
            <a:t>Срок оказания услуги зависит от ее вида, объема и метода испытаний.</a:t>
          </a:r>
          <a:endParaRPr lang="ru-RU" sz="1500" kern="1200" dirty="0"/>
        </a:p>
      </dsp:txBody>
      <dsp:txXfrm>
        <a:off x="0" y="24752"/>
        <a:ext cx="7467600" cy="74258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12DDE9-62BF-4801-844C-4002387A6E43}">
      <dsp:nvSpPr>
        <dsp:cNvPr id="0" name=""/>
        <dsp:cNvSpPr/>
      </dsp:nvSpPr>
      <dsp:spPr>
        <a:xfrm>
          <a:off x="0" y="120"/>
          <a:ext cx="7467600" cy="863854"/>
        </a:xfrm>
        <a:prstGeom prst="round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baseline="0" dirty="0" smtClean="0"/>
            <a:t>Объекты испытаний принимаются от заказчика по акту передачи – приема объектов испытаний.</a:t>
          </a:r>
          <a:endParaRPr lang="ru-RU" sz="1600" kern="1200" dirty="0"/>
        </a:p>
      </dsp:txBody>
      <dsp:txXfrm>
        <a:off x="0" y="120"/>
        <a:ext cx="7467600" cy="86385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6CAF71-C3DA-44D5-A5DB-D0618BB84CC1}">
      <dsp:nvSpPr>
        <dsp:cNvPr id="0" name=""/>
        <dsp:cNvSpPr/>
      </dsp:nvSpPr>
      <dsp:spPr>
        <a:xfrm>
          <a:off x="0" y="0"/>
          <a:ext cx="7467600" cy="114300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b="0" kern="1200" baseline="0" dirty="0" smtClean="0"/>
            <a:t>Контакты</a:t>
          </a:r>
          <a:endParaRPr lang="ru-RU" sz="5100" b="0" kern="1200" baseline="0" dirty="0"/>
        </a:p>
      </dsp:txBody>
      <dsp:txXfrm>
        <a:off x="0" y="0"/>
        <a:ext cx="7467600" cy="1143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1E2B74-7D86-49BD-92CA-4BFCA9161E76}">
      <dsp:nvSpPr>
        <dsp:cNvPr id="0" name=""/>
        <dsp:cNvSpPr/>
      </dsp:nvSpPr>
      <dsp:spPr>
        <a:xfrm>
          <a:off x="0" y="0"/>
          <a:ext cx="7056784" cy="2677656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Центр аккредитован в национальной системе аккредитации, что является подтверждением соответствия Центра критериям аккредитации и официальным свидетельством компетентности Центра осуществлять деятельность по испытанию пищевой продукции и сырья</a:t>
          </a:r>
          <a:endParaRPr lang="ru-RU" sz="2500" b="1" kern="1200" dirty="0"/>
        </a:p>
      </dsp:txBody>
      <dsp:txXfrm>
        <a:off x="0" y="0"/>
        <a:ext cx="7056784" cy="267765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F90817-A42F-41CD-B206-06D5E040D36F}">
      <dsp:nvSpPr>
        <dsp:cNvPr id="0" name=""/>
        <dsp:cNvSpPr/>
      </dsp:nvSpPr>
      <dsp:spPr>
        <a:xfrm>
          <a:off x="0" y="0"/>
          <a:ext cx="6696744" cy="3024336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/>
            <a:t>Центр оказывает услуги по проведению микробиологических, физико-химических, радиологических испытаний, испытаний по показателям безопасности пищевой продукции, пищевого сырья, воды и смывов на соответствие требованиям нормативных документов и регламентов Таможенного союза согласно утвержденной области аккредитации</a:t>
          </a:r>
          <a:r>
            <a:rPr lang="ru-RU" sz="2100" b="1" i="1" kern="1200" baseline="0" dirty="0" smtClean="0"/>
            <a:t>.</a:t>
          </a:r>
          <a:r>
            <a:rPr lang="ru-RU" sz="2100" b="1" kern="1200" baseline="0" dirty="0" smtClean="0"/>
            <a:t/>
          </a:r>
          <a:br>
            <a:rPr lang="ru-RU" sz="2100" b="1" kern="1200" baseline="0" dirty="0" smtClean="0"/>
          </a:br>
          <a:endParaRPr lang="ru-RU" sz="2100" b="1" kern="1200" baseline="0" dirty="0"/>
        </a:p>
      </dsp:txBody>
      <dsp:txXfrm>
        <a:off x="0" y="0"/>
        <a:ext cx="6696744" cy="302433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32E186-74B2-4F0C-81FF-6A0C554D47CC}">
      <dsp:nvSpPr>
        <dsp:cNvPr id="0" name=""/>
        <dsp:cNvSpPr/>
      </dsp:nvSpPr>
      <dsp:spPr>
        <a:xfrm rot="16200000">
          <a:off x="-963289" y="963289"/>
          <a:ext cx="3024336" cy="109775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Технический регламент Таможенного союза</a:t>
          </a:r>
          <a:br>
            <a:rPr lang="ru-RU" sz="1000" kern="1200" dirty="0" smtClean="0"/>
          </a:br>
          <a:r>
            <a:rPr lang="ru-RU" sz="1000" kern="1200" dirty="0" smtClean="0"/>
            <a:t>ТР ТС 021/2011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«О безопасности пищевой продукции»</a:t>
          </a:r>
          <a:endParaRPr lang="ru-RU" sz="1000" kern="1200" dirty="0"/>
        </a:p>
      </dsp:txBody>
      <dsp:txXfrm rot="16200000">
        <a:off x="-963289" y="963289"/>
        <a:ext cx="3024336" cy="1097756"/>
      </dsp:txXfrm>
    </dsp:sp>
    <dsp:sp modelId="{F646D7D0-7F7A-43B3-A54F-6ECF702FD013}">
      <dsp:nvSpPr>
        <dsp:cNvPr id="0" name=""/>
        <dsp:cNvSpPr/>
      </dsp:nvSpPr>
      <dsp:spPr>
        <a:xfrm rot="16200000">
          <a:off x="146456" y="953175"/>
          <a:ext cx="3024336" cy="111798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Технический регламент Таможенного союза </a:t>
          </a:r>
          <a:br>
            <a:rPr lang="ru-RU" sz="1000" kern="1200" dirty="0" smtClean="0"/>
          </a:br>
          <a:endParaRPr lang="ru-RU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ТР ТС 023/2011</a:t>
          </a:r>
          <a:br>
            <a:rPr lang="ru-RU" sz="1000" kern="1200" dirty="0" smtClean="0"/>
          </a:br>
          <a:endParaRPr lang="ru-RU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Технический регламент на соковую продукцию из фруктов и овощей </a:t>
          </a:r>
          <a:endParaRPr lang="ru-RU" sz="1000" kern="1200" dirty="0"/>
        </a:p>
      </dsp:txBody>
      <dsp:txXfrm rot="16200000">
        <a:off x="146456" y="953175"/>
        <a:ext cx="3024336" cy="1117985"/>
      </dsp:txXfrm>
    </dsp:sp>
    <dsp:sp modelId="{42BFEDED-9158-492E-80AE-50B9308408E5}">
      <dsp:nvSpPr>
        <dsp:cNvPr id="0" name=""/>
        <dsp:cNvSpPr/>
      </dsp:nvSpPr>
      <dsp:spPr>
        <a:xfrm rot="16200000">
          <a:off x="1373559" y="855454"/>
          <a:ext cx="3024336" cy="131342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Технический регламент Таможенного союза</a:t>
          </a:r>
          <a:br>
            <a:rPr lang="ru-RU" sz="1000" kern="1200" dirty="0" smtClean="0"/>
          </a:br>
          <a:endParaRPr lang="ru-RU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ТР ТС 024/2011</a:t>
          </a:r>
          <a:br>
            <a:rPr lang="ru-RU" sz="1000" kern="1200" dirty="0" smtClean="0"/>
          </a:br>
          <a:r>
            <a:rPr lang="ru-RU" sz="1000" kern="1200" dirty="0" smtClean="0"/>
            <a:t>Технический регламент на масложировую продукцию </a:t>
          </a:r>
          <a:endParaRPr lang="ru-RU" sz="1000" kern="1200" dirty="0"/>
        </a:p>
      </dsp:txBody>
      <dsp:txXfrm rot="16200000">
        <a:off x="1373559" y="855454"/>
        <a:ext cx="3024336" cy="1313426"/>
      </dsp:txXfrm>
    </dsp:sp>
    <dsp:sp modelId="{774A1E0D-0029-489A-95CF-66E8FC3CF3C6}">
      <dsp:nvSpPr>
        <dsp:cNvPr id="0" name=""/>
        <dsp:cNvSpPr/>
      </dsp:nvSpPr>
      <dsp:spPr>
        <a:xfrm rot="16200000">
          <a:off x="2693618" y="951593"/>
          <a:ext cx="3024336" cy="112114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Технический регламент Таможенного союза 033/2013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«О безопасности молока и молочной продукции»</a:t>
          </a:r>
          <a:endParaRPr lang="ru-RU" sz="1000" b="1" kern="1200" dirty="0"/>
        </a:p>
      </dsp:txBody>
      <dsp:txXfrm rot="16200000">
        <a:off x="2693618" y="951593"/>
        <a:ext cx="3024336" cy="1121149"/>
      </dsp:txXfrm>
    </dsp:sp>
    <dsp:sp modelId="{2A0A8F34-7C4B-4EFA-BE34-685DBADF0066}">
      <dsp:nvSpPr>
        <dsp:cNvPr id="0" name=""/>
        <dsp:cNvSpPr/>
      </dsp:nvSpPr>
      <dsp:spPr>
        <a:xfrm rot="16200000">
          <a:off x="3901431" y="943930"/>
          <a:ext cx="3024336" cy="11364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Технический регламент Таможенного союза 034/2013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«О безопасности мяса и мясной продукции»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1" kern="1200" dirty="0" smtClean="0"/>
        </a:p>
      </dsp:txBody>
      <dsp:txXfrm rot="16200000">
        <a:off x="3901431" y="943930"/>
        <a:ext cx="3024336" cy="1136475"/>
      </dsp:txXfrm>
    </dsp:sp>
    <dsp:sp modelId="{F2B824D4-C1B9-4868-A015-EFE46870B452}">
      <dsp:nvSpPr>
        <dsp:cNvPr id="0" name=""/>
        <dsp:cNvSpPr/>
      </dsp:nvSpPr>
      <dsp:spPr>
        <a:xfrm rot="16200000">
          <a:off x="5179709" y="910823"/>
          <a:ext cx="3024336" cy="120268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0" rIns="65385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Технический регламент Таможенного Союза 040/2016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 "О безопасности рыбы и рыбной продукции"</a:t>
          </a:r>
          <a:endParaRPr lang="ru-RU" sz="1000" b="1" kern="1200" dirty="0"/>
        </a:p>
      </dsp:txBody>
      <dsp:txXfrm rot="16200000">
        <a:off x="5179709" y="910823"/>
        <a:ext cx="3024336" cy="120268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C200EA-FFB2-482D-AB2D-C589AF57C7ED}">
      <dsp:nvSpPr>
        <dsp:cNvPr id="0" name=""/>
        <dsp:cNvSpPr/>
      </dsp:nvSpPr>
      <dsp:spPr>
        <a:xfrm>
          <a:off x="0" y="1758"/>
          <a:ext cx="4608512" cy="3596883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3">
                <a:shade val="8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/>
            <a:t>Санитарно-эпидемиологическое заключение  о соответствии помещений, оборудования и иного имущества, используемого для осуществления деятельности, связанной с возбудителями инфекционных заболеваний </a:t>
          </a:r>
          <a:r>
            <a:rPr lang="en-US" sz="2000" b="1" i="0" kern="1200" baseline="0" dirty="0" smtClean="0"/>
            <a:t>III </a:t>
          </a:r>
          <a:r>
            <a:rPr lang="ru-RU" sz="2000" b="1" i="0" kern="1200" baseline="0" dirty="0" smtClean="0"/>
            <a:t>и </a:t>
          </a:r>
          <a:r>
            <a:rPr lang="en-US" sz="2000" b="1" i="0" kern="1200" baseline="0" dirty="0" smtClean="0"/>
            <a:t>IV</a:t>
          </a:r>
          <a:r>
            <a:rPr lang="ru-RU" sz="2000" b="1" i="0" kern="1200" baseline="0" dirty="0" smtClean="0"/>
            <a:t> </a:t>
          </a:r>
          <a:r>
            <a:rPr lang="ru-RU" sz="2000" b="1" kern="1200" dirty="0" smtClean="0"/>
            <a:t>групп патогенности государственным санитарно-эпидемиологическим правилам и нормативам </a:t>
          </a:r>
          <a:endParaRPr lang="ru-RU" sz="2000" b="1" i="0" kern="1200" baseline="0" dirty="0"/>
        </a:p>
      </dsp:txBody>
      <dsp:txXfrm>
        <a:off x="0" y="1758"/>
        <a:ext cx="4608512" cy="359688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3772A5-4826-4059-AB16-82F8A3C3B995}">
      <dsp:nvSpPr>
        <dsp:cNvPr id="0" name=""/>
        <dsp:cNvSpPr/>
      </dsp:nvSpPr>
      <dsp:spPr>
        <a:xfrm>
          <a:off x="0" y="0"/>
          <a:ext cx="7272808" cy="1584175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baseline="0" dirty="0" smtClean="0">
              <a:latin typeface="Times New Roman" pitchFamily="18" charset="0"/>
              <a:cs typeface="Times New Roman" pitchFamily="18" charset="0"/>
            </a:rPr>
            <a:t>Центр испытаний продукции имеет:</a:t>
          </a:r>
          <a:endParaRPr lang="ru-RU" sz="2800" b="1" i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7272808" cy="158417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13DD88-4383-4FFA-8B4D-B4D96A138227}">
      <dsp:nvSpPr>
        <dsp:cNvPr id="0" name=""/>
        <dsp:cNvSpPr/>
      </dsp:nvSpPr>
      <dsp:spPr>
        <a:xfrm>
          <a:off x="0" y="216020"/>
          <a:ext cx="3250703" cy="4522664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3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0" kern="1200" baseline="0" dirty="0" smtClean="0"/>
            <a:t>Лицензию на осуществление деятельности в области использования возбудителей инфекционных заболеваний</a:t>
          </a:r>
          <a:r>
            <a:rPr lang="ru-RU" sz="1900" b="1" i="0" kern="1200" dirty="0" smtClean="0"/>
            <a:t> человека и животных и генно-инженерно-модифицированных организмов </a:t>
          </a:r>
          <a:r>
            <a:rPr lang="ru-RU" sz="1900" b="1" i="0" kern="1200" baseline="0" dirty="0" smtClean="0"/>
            <a:t> III-I</a:t>
          </a:r>
          <a:r>
            <a:rPr lang="en-US" sz="1900" b="1" i="0" kern="1200" baseline="0" dirty="0" smtClean="0"/>
            <a:t>V</a:t>
          </a:r>
          <a:r>
            <a:rPr lang="ru-RU" sz="1900" b="1" i="0" kern="1200" baseline="0" dirty="0" smtClean="0"/>
            <a:t> степени потенциальной опасности, осуществляемой в замкнутых системах </a:t>
          </a:r>
          <a:endParaRPr lang="ru-RU" sz="1900" b="1" i="0" kern="1200" baseline="0" dirty="0"/>
        </a:p>
      </dsp:txBody>
      <dsp:txXfrm>
        <a:off x="0" y="216020"/>
        <a:ext cx="3250703" cy="452266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AD74EB-68E7-4EE7-BF16-B19EE4B23463}">
      <dsp:nvSpPr>
        <dsp:cNvPr id="0" name=""/>
        <dsp:cNvSpPr/>
      </dsp:nvSpPr>
      <dsp:spPr>
        <a:xfrm>
          <a:off x="0" y="0"/>
          <a:ext cx="7467600" cy="1143000"/>
        </a:xfrm>
        <a:prstGeom prst="roundRect">
          <a:avLst>
            <a:gd name="adj" fmla="val 10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/>
            <a:t>Сведения о порядке предоставления услуг по испытаниям продукции</a:t>
          </a:r>
          <a:r>
            <a:rPr lang="ru-RU" sz="2200" b="0" kern="1200" baseline="0" dirty="0" smtClean="0"/>
            <a:t/>
          </a:r>
          <a:br>
            <a:rPr lang="ru-RU" sz="2200" b="0" kern="1200" baseline="0" dirty="0" smtClean="0"/>
          </a:br>
          <a:endParaRPr lang="ru-RU" sz="2200" b="0" kern="1200" baseline="0" dirty="0"/>
        </a:p>
      </dsp:txBody>
      <dsp:txXfrm>
        <a:off x="0" y="0"/>
        <a:ext cx="7467600" cy="11430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04A51F-1B84-4895-A8A8-85D62BC68506}">
      <dsp:nvSpPr>
        <dsp:cNvPr id="0" name=""/>
        <dsp:cNvSpPr/>
      </dsp:nvSpPr>
      <dsp:spPr>
        <a:xfrm>
          <a:off x="0" y="1487"/>
          <a:ext cx="7467600" cy="861120"/>
        </a:xfrm>
        <a:prstGeom prst="roundRect">
          <a:avLst/>
        </a:prstGeom>
        <a:gradFill rotWithShape="0">
          <a:gsLst>
            <a:gs pos="20000">
              <a:schemeClr val="accent2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Результаты испытаний (Протокол испытаний) передаются Заказчику после полной оплаты выполненных испытаний и подписания Акта сдачи-приемки выполненных работ.</a:t>
          </a:r>
          <a:endParaRPr lang="ru-RU" sz="1600" kern="1200" dirty="0"/>
        </a:p>
      </dsp:txBody>
      <dsp:txXfrm>
        <a:off x="0" y="1487"/>
        <a:ext cx="7467600" cy="86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31BDC-8C96-4804-8102-96D4CD72C7D2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0E72-9F78-4C16-A7A0-67D8941B5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5DC0-579A-42F6-947B-7AB97E2EA57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C8EB8-2CEE-4898-B87C-07BA8E908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20201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20201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20201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advClick="0" advTm="20201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39D540-C1A5-48B2-82D1-412A76DE7A44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72D4B0-488C-47AF-B787-037BA8E31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20201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12" Type="http://schemas.microsoft.com/office/2007/relationships/diagramDrawing" Target="../diagrams/drawing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diagramColors" Target="../diagrams/colors6.xml"/><Relationship Id="rId5" Type="http://schemas.openxmlformats.org/officeDocument/2006/relationships/diagramColors" Target="../diagrams/colors5.xml"/><Relationship Id="rId10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18" Type="http://schemas.openxmlformats.org/officeDocument/2006/relationships/diagramLayout" Target="../diagrams/layout11.xml"/><Relationship Id="rId26" Type="http://schemas.microsoft.com/office/2007/relationships/diagramDrawing" Target="../diagrams/drawing12.xml"/><Relationship Id="rId3" Type="http://schemas.openxmlformats.org/officeDocument/2006/relationships/diagramLayout" Target="../diagrams/layout8.xml"/><Relationship Id="rId21" Type="http://schemas.microsoft.com/office/2007/relationships/diagramDrawing" Target="../diagrams/drawing11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17" Type="http://schemas.openxmlformats.org/officeDocument/2006/relationships/diagramData" Target="../diagrams/data11.xml"/><Relationship Id="rId25" Type="http://schemas.openxmlformats.org/officeDocument/2006/relationships/diagramColors" Target="../diagrams/colors12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20" Type="http://schemas.openxmlformats.org/officeDocument/2006/relationships/diagramColors" Target="../diagrams/colors11.xml"/><Relationship Id="rId29" Type="http://schemas.openxmlformats.org/officeDocument/2006/relationships/diagramQuickStyle" Target="../diagrams/quickStyle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24" Type="http://schemas.openxmlformats.org/officeDocument/2006/relationships/diagramQuickStyle" Target="../diagrams/quickStyle12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23" Type="http://schemas.openxmlformats.org/officeDocument/2006/relationships/diagramLayout" Target="../diagrams/layout12.xml"/><Relationship Id="rId28" Type="http://schemas.openxmlformats.org/officeDocument/2006/relationships/diagramLayout" Target="../diagrams/layout13.xml"/><Relationship Id="rId10" Type="http://schemas.openxmlformats.org/officeDocument/2006/relationships/diagramColors" Target="../diagrams/colors9.xml"/><Relationship Id="rId19" Type="http://schemas.openxmlformats.org/officeDocument/2006/relationships/diagramQuickStyle" Target="../diagrams/quickStyle11.xml"/><Relationship Id="rId31" Type="http://schemas.microsoft.com/office/2007/relationships/diagramDrawing" Target="../diagrams/drawing13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Relationship Id="rId22" Type="http://schemas.openxmlformats.org/officeDocument/2006/relationships/diagramData" Target="../diagrams/data12.xml"/><Relationship Id="rId27" Type="http://schemas.openxmlformats.org/officeDocument/2006/relationships/diagramData" Target="../diagrams/data13.xml"/><Relationship Id="rId30" Type="http://schemas.openxmlformats.org/officeDocument/2006/relationships/diagramColors" Target="../diagrams/colors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187624" y="980728"/>
          <a:ext cx="7452320" cy="3893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9001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Zaborskaya\Desktop\Новая папка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88840"/>
            <a:ext cx="2448272" cy="1573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Zaborskaya\Desktop\Новая папка\3.jpg"/>
          <p:cNvPicPr>
            <a:picLocks noChangeAspect="1" noChangeArrowheads="1"/>
          </p:cNvPicPr>
          <p:nvPr/>
        </p:nvPicPr>
        <p:blipFill>
          <a:blip r:embed="rId3" cstate="print"/>
          <a:srcRect l="6691" t="23338" r="-2591"/>
          <a:stretch>
            <a:fillRect/>
          </a:stretch>
        </p:blipFill>
        <p:spPr bwMode="auto">
          <a:xfrm>
            <a:off x="5220072" y="332656"/>
            <a:ext cx="2467925" cy="1696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Zaborskaya\Desktop\Новая папка\4.jpg"/>
          <p:cNvPicPr>
            <a:picLocks noChangeAspect="1" noChangeArrowheads="1"/>
          </p:cNvPicPr>
          <p:nvPr/>
        </p:nvPicPr>
        <p:blipFill>
          <a:blip r:embed="rId4" cstate="print"/>
          <a:srcRect b="14503"/>
          <a:stretch>
            <a:fillRect/>
          </a:stretch>
        </p:blipFill>
        <p:spPr bwMode="auto">
          <a:xfrm>
            <a:off x="2771800" y="2996952"/>
            <a:ext cx="2235745" cy="1666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Zaborskaya\Desktop\Новая папка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068960"/>
            <a:ext cx="2416735" cy="1552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Zaborskaya\Desktop\Новая папк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869160"/>
            <a:ext cx="2520280" cy="166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Zaborskaya\Desktop\Новая папка\1.jpg"/>
          <p:cNvPicPr>
            <a:picLocks noChangeAspect="1" noChangeArrowheads="1"/>
          </p:cNvPicPr>
          <p:nvPr/>
        </p:nvPicPr>
        <p:blipFill>
          <a:blip r:embed="rId7" cstate="print"/>
          <a:srcRect b="8000"/>
          <a:stretch>
            <a:fillRect/>
          </a:stretch>
        </p:blipFill>
        <p:spPr bwMode="auto">
          <a:xfrm>
            <a:off x="2555776" y="4869160"/>
            <a:ext cx="2448272" cy="1738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395536" y="116632"/>
            <a:ext cx="1766628" cy="2016224"/>
            <a:chOff x="0" y="0"/>
            <a:chExt cx="1766628" cy="2232248"/>
          </a:xfrm>
        </p:grpSpPr>
        <p:sp>
          <p:nvSpPr>
            <p:cNvPr id="12" name="Блок-схема: ручное управление 11"/>
            <p:cNvSpPr/>
            <p:nvPr/>
          </p:nvSpPr>
          <p:spPr>
            <a:xfrm rot="16200000">
              <a:off x="-232810" y="232810"/>
              <a:ext cx="2232248" cy="1766627"/>
            </a:xfrm>
            <a:prstGeom prst="flowChartManualOperation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Блок-схема: ручное управление 4"/>
            <p:cNvSpPr/>
            <p:nvPr/>
          </p:nvSpPr>
          <p:spPr>
            <a:xfrm rot="21600000">
              <a:off x="1" y="446449"/>
              <a:ext cx="1766627" cy="1339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0" tIns="0" rIns="110309" bIns="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700" b="1" kern="120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В состав Центра испытаний продукции входят:</a:t>
              </a:r>
              <a:endParaRPr lang="ru-RU" sz="17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987824" y="260648"/>
            <a:ext cx="2160240" cy="1728192"/>
            <a:chOff x="911" y="1"/>
            <a:chExt cx="2633431" cy="2232248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5" name="Блок-схема: ручное управление 14"/>
            <p:cNvSpPr/>
            <p:nvPr/>
          </p:nvSpPr>
          <p:spPr>
            <a:xfrm rot="16200000">
              <a:off x="69831" y="-68919"/>
              <a:ext cx="2232248" cy="2370087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Блок-схема: ручное управление 4"/>
            <p:cNvSpPr/>
            <p:nvPr/>
          </p:nvSpPr>
          <p:spPr>
            <a:xfrm>
              <a:off x="912" y="446449"/>
              <a:ext cx="2633430" cy="1339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0" tIns="0" rIns="126628" bIns="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Отдел приема объектов испытания и оформления документов</a:t>
              </a:r>
              <a:endParaRPr lang="ru-RU" sz="16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79512" y="2420888"/>
            <a:ext cx="2448272" cy="1467544"/>
            <a:chOff x="3736" y="1"/>
            <a:chExt cx="3595242" cy="2232248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18" name="Блок-схема: ручное управление 17"/>
            <p:cNvSpPr/>
            <p:nvPr/>
          </p:nvSpPr>
          <p:spPr>
            <a:xfrm rot="16200000">
              <a:off x="685233" y="-681496"/>
              <a:ext cx="2232248" cy="3595241"/>
            </a:xfrm>
            <a:prstGeom prst="flowChartManualOperati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Блок-схема: ручное управление 4"/>
            <p:cNvSpPr/>
            <p:nvPr/>
          </p:nvSpPr>
          <p:spPr>
            <a:xfrm>
              <a:off x="119712" y="446449"/>
              <a:ext cx="3479266" cy="1339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0" tIns="0" rIns="217739" bIns="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аналитическая лаборатория</a:t>
              </a:r>
              <a:endParaRPr lang="ru-RU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79512" y="4797152"/>
            <a:ext cx="2232249" cy="1872208"/>
            <a:chOff x="-1" y="1"/>
            <a:chExt cx="2016225" cy="1872208"/>
          </a:xfrm>
        </p:grpSpPr>
        <p:sp>
          <p:nvSpPr>
            <p:cNvPr id="21" name="Блок-схема: ручное управление 20"/>
            <p:cNvSpPr/>
            <p:nvPr/>
          </p:nvSpPr>
          <p:spPr>
            <a:xfrm rot="16200000">
              <a:off x="72007" y="-72007"/>
              <a:ext cx="1872208" cy="2016224"/>
            </a:xfrm>
            <a:prstGeom prst="flowChartManualOperation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Блок-схема: ручное управление 4"/>
            <p:cNvSpPr/>
            <p:nvPr/>
          </p:nvSpPr>
          <p:spPr>
            <a:xfrm rot="21600000">
              <a:off x="0" y="374441"/>
              <a:ext cx="2016224" cy="11233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650" tIns="0" rIns="121047" bIns="0" numCol="1" spcCol="1270" anchor="ctr" anchorCtr="0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b="1" kern="120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лаборатория микробиологии</a:t>
              </a:r>
              <a:endParaRPr lang="ru-RU" sz="1900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 advTm="1996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043608" y="3645024"/>
          <a:ext cx="7056784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Zaborskaya\Desktop\Аттестат аккредитаци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260648"/>
            <a:ext cx="4427984" cy="31303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88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03648" y="332656"/>
          <a:ext cx="669674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9" name="Содержимое 9"/>
          <p:cNvGraphicFramePr>
            <a:graphicFrameLocks/>
          </p:cNvGraphicFramePr>
          <p:nvPr/>
        </p:nvGraphicFramePr>
        <p:xfrm>
          <a:off x="1115616" y="2996952"/>
          <a:ext cx="7344816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advClick="0" advTm="23493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332E186-74B2-4F0C-81FF-6A0C554D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graphicEl>
                                              <a:dgm id="{B332E186-74B2-4F0C-81FF-6A0C554D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graphicEl>
                                              <a:dgm id="{B332E186-74B2-4F0C-81FF-6A0C554D47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F646D7D0-7F7A-43B3-A54F-6ECF702FD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graphicEl>
                                              <a:dgm id="{F646D7D0-7F7A-43B3-A54F-6ECF702FD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graphicEl>
                                              <a:dgm id="{F646D7D0-7F7A-43B3-A54F-6ECF702FD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42BFEDED-9158-492E-80AE-50B930840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graphicEl>
                                              <a:dgm id="{42BFEDED-9158-492E-80AE-50B930840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graphicEl>
                                              <a:dgm id="{42BFEDED-9158-492E-80AE-50B9308408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774A1E0D-0029-489A-95CF-66E8FC3CF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graphicEl>
                                              <a:dgm id="{774A1E0D-0029-489A-95CF-66E8FC3CF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graphicEl>
                                              <a:dgm id="{774A1E0D-0029-489A-95CF-66E8FC3CF3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2A0A8F34-7C4B-4EFA-BE34-685DBADF0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graphicEl>
                                              <a:dgm id="{2A0A8F34-7C4B-4EFA-BE34-685DBADF0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graphicEl>
                                              <a:dgm id="{2A0A8F34-7C4B-4EFA-BE34-685DBADF00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F2B824D4-C1B9-4868-A015-EFE46870B4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graphicEl>
                                              <a:dgm id="{F2B824D4-C1B9-4868-A015-EFE46870B4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graphicEl>
                                              <a:dgm id="{F2B824D4-C1B9-4868-A015-EFE46870B4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899592" y="2204864"/>
          <a:ext cx="46085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Санитарно-эпидемиологическое заключени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2132856"/>
            <a:ext cx="2640175" cy="373457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Схема 6"/>
          <p:cNvGraphicFramePr/>
          <p:nvPr/>
        </p:nvGraphicFramePr>
        <p:xfrm>
          <a:off x="827584" y="332656"/>
          <a:ext cx="727280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advClick="0" advTm="15413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sz="quarter" idx="1"/>
          </p:nvPr>
        </p:nvGraphicFramePr>
        <p:xfrm>
          <a:off x="971600" y="836712"/>
          <a:ext cx="3250704" cy="52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Лицензи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32040" y="1124744"/>
            <a:ext cx="2952328" cy="41761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Click="0" advTm="1556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971600" y="260648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одержимое 12"/>
          <p:cNvGraphicFramePr>
            <a:graphicFrameLocks noGrp="1"/>
          </p:cNvGraphicFramePr>
          <p:nvPr>
            <p:ph sz="quarter" idx="1"/>
          </p:nvPr>
        </p:nvGraphicFramePr>
        <p:xfrm>
          <a:off x="971600" y="4869160"/>
          <a:ext cx="74676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971600" y="1556792"/>
          <a:ext cx="74676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971600" y="2420888"/>
          <a:ext cx="746760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971600" y="3212976"/>
          <a:ext cx="746760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971600" y="4005064"/>
          <a:ext cx="74676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</p:spTree>
  </p:cSld>
  <p:clrMapOvr>
    <a:masterClrMapping/>
  </p:clrMapOvr>
  <p:transition advClick="0" advTm="23509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827584" y="548680"/>
          <a:ext cx="7467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827584" y="3284984"/>
            <a:ext cx="746760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85000" lnSpcReduction="10000"/>
          </a:bodyPr>
          <a:lstStyle/>
          <a:p>
            <a:pPr marL="2743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Отдел приема объектов испытаний и оформления документов </a:t>
            </a:r>
          </a:p>
          <a:p>
            <a:pPr marL="27432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Тел.(8182) 20-35-59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827584" y="5013176"/>
            <a:ext cx="746760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t">
            <a:noAutofit/>
          </a:bodyPr>
          <a:lstStyle/>
          <a:p>
            <a:pPr marL="274320" lvl="0" algn="ctr">
              <a:buClr>
                <a:schemeClr val="accent1"/>
              </a:buClr>
              <a:buSzPct val="70000"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31@arkhcsm.ru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827584" y="2060848"/>
            <a:ext cx="7467600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anchor="ctr">
            <a:normAutofit fontScale="70000" lnSpcReduction="20000"/>
          </a:bodyPr>
          <a:lstStyle/>
          <a:p>
            <a:pPr marL="2743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Начальник Центра испытаний продукции</a:t>
            </a:r>
          </a:p>
          <a:p>
            <a:pPr indent="0"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Дровнина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Любовь Анатольевна</a:t>
            </a:r>
          </a:p>
          <a:p>
            <a:pPr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Тел./факс (8182) 64-99-22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1755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232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464</TotalTime>
  <Words>352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испытаний продукции (далее – Центр) создан в 1994 году на базе Федерального бюджетного учреждения «Государственный региональный центр стандартизации, метрологии и испытаний в Архангельской области и Ненецком автономном округе» (далее - ФБУ «Архангельский ЦСМ»). В состав Центра входит аналитическая лаборатория и лаборатория микробиологии.</dc:title>
  <dc:creator>Елена</dc:creator>
  <cp:lastModifiedBy>Елена</cp:lastModifiedBy>
  <cp:revision>49</cp:revision>
  <dcterms:created xsi:type="dcterms:W3CDTF">2018-02-12T11:53:31Z</dcterms:created>
  <dcterms:modified xsi:type="dcterms:W3CDTF">2018-02-20T11:08:54Z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